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7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4" r:id="rId11"/>
    <p:sldId id="263" r:id="rId12"/>
    <p:sldId id="265" r:id="rId13"/>
    <p:sldId id="266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6CF36-71B0-46E4-9E1A-78E6FEF2F38A}" type="datetimeFigureOut">
              <a:rPr lang="pt-BR" smtClean="0"/>
              <a:t>13/05/2014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05015-2184-433C-AF1F-01501C464D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43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05015-2184-433C-AF1F-01501C464D05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9340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9" name="Espaço Reservado para Data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pt-B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pt-BR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edondar Retângulo em um Canto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13FB30B-0A44-4EDF-BE37-38A319C81623}" type="datetimeFigureOut">
              <a:rPr lang="pt-BR" smtClean="0"/>
              <a:pPr/>
              <a:t>13/05/2014</a:t>
            </a:fld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A3F3FE8-C85D-410A-BD7E-336FACBFAE3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staoescolardequalidade.org.br/manuales/Enquetes%20para%20Pais.pdf" TargetMode="External"/><Relationship Id="rId2" Type="http://schemas.openxmlformats.org/officeDocument/2006/relationships/hyperlink" Target="http://www.gestaoescolardequalidade.org.br/manuales/Enquetes%20para%20Aluno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estaoescolardequalidade.org.br/manuales/Enquetes%20para%20Diretor.pdf" TargetMode="External"/><Relationship Id="rId4" Type="http://schemas.openxmlformats.org/officeDocument/2006/relationships/hyperlink" Target="http://www.gestaoescolardequalidade.org.br/manuales/Enquetes%20para%20Docente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Gestão Escolar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Gestão Democrática da Escola</a:t>
            </a:r>
            <a:endParaRPr lang="pt-BR" dirty="0"/>
          </a:p>
        </p:txBody>
      </p:sp>
      <p:pic>
        <p:nvPicPr>
          <p:cNvPr id="12290" name="Picture 2" descr="http://www.jornaldacidadeonline.com.br/manager/logo%5Cartigos/ARTIGO15092012220909jor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852" y="301181"/>
            <a:ext cx="2381250" cy="22193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moodle3.mec.gov.br/ufba/file.php/1/imagens/LivrosTECE/Livro3/concepcoe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04664"/>
            <a:ext cx="6228184" cy="618675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arquivos.unama.br/nead/graduacao/cche/pedagogia/6semestre/gestao_educacional/html/unidade1/images/guia/img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764704"/>
            <a:ext cx="8391968" cy="52767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http://www.om30.com.br/wp-content/uploads/2012/08/sistem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813" y="260648"/>
            <a:ext cx="8248187" cy="60486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rgbClr val="FFFF00"/>
                </a:solidFill>
              </a:rPr>
              <a:t>Questões</a:t>
            </a:r>
            <a:endParaRPr lang="pt-BR" b="1" dirty="0">
              <a:solidFill>
                <a:srgbClr val="FFFF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pt-BR" dirty="0" smtClean="0"/>
              <a:t>Qual o caráter das resistências à inovação apresentada no texto?</a:t>
            </a: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pt-BR" dirty="0" smtClean="0"/>
              <a:t>O que se compreende por gestão democrática da escola?</a:t>
            </a: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pt-BR" dirty="0" smtClean="0"/>
              <a:t>Quais são os pilares gestão democrática segundo o Plano Nacional de Educação de 2001?</a:t>
            </a: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pt-BR" dirty="0" smtClean="0"/>
              <a:t>Como deve ser concebida a ação inovadora na escola segundo Santos(1989)?</a:t>
            </a: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pt-BR" dirty="0" smtClean="0"/>
              <a:t>Quais são as características estruturais voltadas para o desenvolvimento das atitudes autônomas na escola?</a:t>
            </a:r>
          </a:p>
          <a:p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</a:t>
            </a:r>
            <a:r>
              <a:rPr lang="pt-BR" dirty="0" smtClean="0"/>
              <a:t>Qual a importância do planejamento técnico no desenvolvimento da gestão escolar?</a:t>
            </a:r>
            <a:endParaRPr lang="pt-BR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Reflexões Teóricas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Condicionantes materiais: instalações físicas, superlotação;</a:t>
            </a:r>
          </a:p>
          <a:p>
            <a:r>
              <a:rPr lang="pt-BR" dirty="0" smtClean="0"/>
              <a:t>Condicionantes institucionais: centralismo da gestão, escolha do diretor, canais apropriados, participação de alunos e funcionários;</a:t>
            </a:r>
          </a:p>
          <a:p>
            <a:r>
              <a:rPr lang="pt-BR" dirty="0" smtClean="0"/>
              <a:t>Condicionantes  ideológicos: concepções e crenças sobre a escola;</a:t>
            </a:r>
          </a:p>
          <a:p>
            <a:r>
              <a:rPr lang="pt-BR" dirty="0" smtClean="0"/>
              <a:t>Divergências políticas: distribuição de poderes e utilização da retórica liberalizante.</a:t>
            </a:r>
            <a:endParaRPr lang="pt-BR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Conceitos-chave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Participação;</a:t>
            </a:r>
          </a:p>
          <a:p>
            <a:r>
              <a:rPr lang="pt-BR" dirty="0" smtClean="0"/>
              <a:t>Autonomia;</a:t>
            </a:r>
          </a:p>
          <a:p>
            <a:r>
              <a:rPr lang="pt-BR" dirty="0" smtClean="0"/>
              <a:t>Projeto educativo.</a:t>
            </a:r>
          </a:p>
          <a:p>
            <a:endParaRPr lang="pt-BR" dirty="0" smtClean="0"/>
          </a:p>
          <a:p>
            <a:r>
              <a:rPr lang="pt-BR" dirty="0" smtClean="0"/>
              <a:t>Articulação entre o nível central e os níveis locais da educação escolar;</a:t>
            </a:r>
          </a:p>
          <a:p>
            <a:r>
              <a:rPr lang="pt-BR" dirty="0" smtClean="0"/>
              <a:t>Política de modernização e racionalização; </a:t>
            </a:r>
          </a:p>
          <a:p>
            <a:r>
              <a:rPr lang="pt-BR" dirty="0" smtClean="0"/>
              <a:t>Arcabouço ideológico, como construção natural.</a:t>
            </a:r>
            <a:endParaRPr lang="pt-BR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4.bp.blogspot.com/-DD2TqUH5E-w/T_ZIwOS2PpI/AAAAAAAAAvo/6hopCD0rW1o/s1600/grafico_ges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548680"/>
            <a:ext cx="6264696" cy="594678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gestaoescolardequalidade.org.br/img_GEB/sitio/grafico_cic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444" y="1052736"/>
            <a:ext cx="8665894" cy="453650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pt-BR" smtClean="0">
                <a:solidFill>
                  <a:schemeClr val="bg1"/>
                </a:solidFill>
              </a:rPr>
              <a:t>Instrumentos </a:t>
            </a:r>
            <a:r>
              <a:rPr lang="pt-BR" dirty="0">
                <a:solidFill>
                  <a:schemeClr val="bg1"/>
                </a:solidFill>
              </a:rPr>
              <a:t>de </a:t>
            </a:r>
            <a:r>
              <a:rPr lang="pt-BR" dirty="0" smtClean="0">
                <a:solidFill>
                  <a:schemeClr val="bg1"/>
                </a:solidFill>
              </a:rPr>
              <a:t>autoavaliação:</a:t>
            </a:r>
            <a:endParaRPr lang="pt-BR" dirty="0">
              <a:solidFill>
                <a:schemeClr val="bg1"/>
              </a:solidFill>
            </a:endParaRPr>
          </a:p>
          <a:p>
            <a:r>
              <a:rPr lang="pt-BR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2"/>
              </a:rPr>
              <a:t>Enquete </a:t>
            </a:r>
            <a:r>
              <a:rPr lang="pt-B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2"/>
              </a:rPr>
              <a:t>Alunos</a:t>
            </a:r>
            <a:endParaRPr lang="pt-BR" b="1" dirty="0" smtClean="0">
              <a:ln w="12700">
                <a:solidFill>
                  <a:schemeClr val="accent5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pt-B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3"/>
              </a:rPr>
              <a:t>Enquete </a:t>
            </a:r>
            <a:r>
              <a:rPr lang="pt-BR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3"/>
              </a:rPr>
              <a:t>Pais e </a:t>
            </a:r>
            <a:r>
              <a:rPr lang="pt-B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3"/>
              </a:rPr>
              <a:t>Responsáveis</a:t>
            </a:r>
            <a:endParaRPr lang="pt-BR" b="1" dirty="0" smtClean="0">
              <a:ln w="12700">
                <a:solidFill>
                  <a:schemeClr val="accent5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pt-B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4"/>
              </a:rPr>
              <a:t>Enquete Docentes</a:t>
            </a:r>
            <a:endParaRPr lang="pt-BR" b="1" dirty="0" smtClean="0">
              <a:ln w="12700">
                <a:solidFill>
                  <a:schemeClr val="accent5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pt-BR" b="1" dirty="0" smtClean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5"/>
              </a:rPr>
              <a:t>Enquete </a:t>
            </a:r>
            <a:r>
              <a:rPr lang="pt-BR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hlinkClick r:id="rId5"/>
              </a:rPr>
              <a:t>Diretores</a:t>
            </a:r>
            <a:endParaRPr lang="pt-BR" b="1" dirty="0">
              <a:ln w="12700">
                <a:solidFill>
                  <a:schemeClr val="accent5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Mode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835" y="1052736"/>
            <a:ext cx="8594477" cy="44644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288" y="762000"/>
            <a:ext cx="7591425" cy="5547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1.bp.blogspot.com/-QbEHTyPBlSM/T7gtFHucMMI/AAAAAAAAAi8/3bKZatnGPbo/s1600/gestao+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620688"/>
            <a:ext cx="6264696" cy="5779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ção">
  <a:themeElements>
    <a:clrScheme name="Personalizada 2">
      <a:dk1>
        <a:srgbClr val="363432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Fundição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çã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603</TotalTime>
  <Words>195</Words>
  <Application>Microsoft Office PowerPoint</Application>
  <PresentationFormat>Apresentação na tela (4:3)</PresentationFormat>
  <Paragraphs>28</Paragraphs>
  <Slides>13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7" baseType="lpstr">
      <vt:lpstr>Calibri</vt:lpstr>
      <vt:lpstr>Rockwell</vt:lpstr>
      <vt:lpstr>Wingdings 2</vt:lpstr>
      <vt:lpstr>Fundição</vt:lpstr>
      <vt:lpstr>Gestão Escolar</vt:lpstr>
      <vt:lpstr>Reflexões Teóricas</vt:lpstr>
      <vt:lpstr>Conceitos-chave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Questões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Gestão Escolar</dc:title>
  <dc:creator>Herbert</dc:creator>
  <cp:lastModifiedBy>Herbert Schutzer</cp:lastModifiedBy>
  <cp:revision>37</cp:revision>
  <dcterms:created xsi:type="dcterms:W3CDTF">2013-04-28T20:28:45Z</dcterms:created>
  <dcterms:modified xsi:type="dcterms:W3CDTF">2014-05-13T11:33:09Z</dcterms:modified>
</cp:coreProperties>
</file>