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pt-BR" noProof="0"/>
              <a:t>Clique para editar o estilo do título mestre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pt-BR" noProof="0"/>
              <a:t>Clique para editar o estilo do subtítulo mestre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A60B8C4-1B75-4BE9-B503-8181BF9F814C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pt-BR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8357F-B581-4A10-BC26-AA71CCB57A84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83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C51F9-2336-4CD7-BE4F-81CD43F42AF0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9016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53548-4412-45B4-9A37-0DB66DE705A8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55862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410AF-4E31-48C7-A5D6-4484F4363D0E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19582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E0F1D-D5F0-4E55-AE8E-36BA09A40202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50650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D5097-15F7-45C1-89FF-15F2E8970DD8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3289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739E3D-C29A-49B3-9197-7E8549DF493D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5093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5B68AC-EF11-43AD-BCE6-E3D533EC2BAC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85717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85F5C-13FD-410E-BEA4-570262E35618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92069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16A44-1152-45F9-940A-E9AD71CC400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2755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pt-BR" sz="2400">
              <a:latin typeface="Times New Roman" panose="02020603050405020304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pt-BR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9F31FF-11F1-4192-890C-EBBCCC950EB1}" type="slidenum">
              <a:rPr lang="pt-BR"/>
              <a:pPr/>
              <a:t>‹nº›</a:t>
            </a:fld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/>
              <a:t>O Pensamento Positivista – algumas considerações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t-BR" sz="2400"/>
              <a:t>Extraído de: COSTA, Cristina. Positivismo: uma primeira forma de pensamento social. In: ____ </a:t>
            </a:r>
            <a:r>
              <a:rPr lang="pt-BR" sz="2400" i="1"/>
              <a:t>Sociologia -Introdução  à ciência da sociedade. </a:t>
            </a:r>
            <a:r>
              <a:rPr lang="pt-BR" sz="2400"/>
              <a:t>2 ed. São Paulo: Ed. Moderna, 2004. p.46-53.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/>
              <a:t>Outros elementos sobre o contexto histórico do século XIX e a consolidação do positivismo como método de reflexão [3]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100"/>
              <a:t>O “novo colonizador” europeu se deparou com civilizações organizadas sob outros princípios e culturas: como o politeísmo, a poligamia, formas de poder tradicionais, castas sociais sem qualquer tipo de mobilidade, economia agrária de subsistência, em sua grande maioria, ou voltada para um pequeno comércio local e artesanato doméstico.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sz="2100"/>
          </a:p>
          <a:p>
            <a:pPr>
              <a:lnSpc>
                <a:spcPct val="90000"/>
              </a:lnSpc>
            </a:pPr>
            <a:r>
              <a:rPr lang="pt-BR" sz="2100"/>
              <a:t>Esse “novo colonizador” buscou organizar, sob novos moldes, as nações que conquistava, estruturando-as segundo os princípios que regiam o capitalismo.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/>
              <a:t>Outros elementos sobre o contexto histórico do século XIX e a consolidação do positivismo como método de reflexão [4]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t-BR" sz="2600"/>
              <a:t>A conquista, a dominação e a transformação da África e da Ásia pela Europa precisavam apresentar uma justificativa que ultrapassasse os interesses econômicos imediatos / a conquista européia esteve revestida de um manto humanitário que ocultava a violência da ação civilizadora / “missão civilizadora” / a “civilização” era oferecida mesmo contra a vontade dos dominados / forma de “elevar” essas nações do seu estado primitivo a um nível mais desenvolvido.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/>
              <a:t>Outros elementos sobre o contexto histórico do século XIX e a consolidação do positivismo como método de reflexão [5]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sz="2100"/>
              <a:t>Nesse contexto foram desenvolvidas as idéias do cientista inglês </a:t>
            </a:r>
            <a:r>
              <a:rPr lang="pt-BR" sz="2100" b="1"/>
              <a:t>Charles Darwin </a:t>
            </a:r>
            <a:r>
              <a:rPr lang="pt-BR" sz="2100"/>
              <a:t>a respeito da evolução biológica das espécies animais:</a:t>
            </a:r>
          </a:p>
          <a:p>
            <a:pPr>
              <a:lnSpc>
                <a:spcPct val="90000"/>
              </a:lnSpc>
            </a:pPr>
            <a:r>
              <a:rPr lang="pt-BR" sz="2100"/>
              <a:t>as diversas espécies de seres vivos se transformam continuamente com a finalidade de se aperfeiçoar e garantir a sobrevivência;</a:t>
            </a:r>
          </a:p>
          <a:p>
            <a:pPr>
              <a:lnSpc>
                <a:spcPct val="90000"/>
              </a:lnSpc>
            </a:pPr>
            <a:r>
              <a:rPr lang="pt-BR" sz="2100"/>
              <a:t>os organismos tendem a se adaptar cada vez melhor ao ambiente, criando formas mais complexas e avançadas de existência, que possibilitam, pela competição natural, a sobrevivência dos seres mais aptos e evoluídos.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/>
              <a:t>Essas idéias foram levadas para análise da sociedade resultando no </a:t>
            </a:r>
            <a:r>
              <a:rPr lang="pt-BR" sz="2800" b="1" i="1"/>
              <a:t>darwinismo social: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600"/>
              <a:t>Princípio baseado na idéia de que as sociedades se modificam e se desenvolvem num mesmo sentido e que tais transformações representariam sempre a passagem de um estágio inferior para outro superior, em que o organismo social se mostraria mais evoluído, mais adaptado e mais complexo. </a:t>
            </a:r>
          </a:p>
          <a:p>
            <a:pPr>
              <a:lnSpc>
                <a:spcPct val="90000"/>
              </a:lnSpc>
            </a:pPr>
            <a:r>
              <a:rPr lang="pt-BR" sz="2600"/>
              <a:t>Esse tipo de mudança garantiria a sobrevivência dos organismos - sociedades e indivíduos - mais fortes e mais evoluídos.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2000" b="1"/>
              <a:t>Os principais cientistas sociais positivistas, combinando as concepções organicistas e evolucionistas inspiradas na perspectiva de Darwin: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100"/>
              <a:t>entendiam que as sociedades tradicionais encontradas na África, na Ásia, na América e na Oceania não eram senão “fósseis vivos”, exemplares de estágios anteriores, “primitivos”, do passado da humanidade. </a:t>
            </a:r>
          </a:p>
          <a:p>
            <a:pPr>
              <a:lnSpc>
                <a:spcPct val="90000"/>
              </a:lnSpc>
            </a:pPr>
            <a:r>
              <a:rPr lang="pt-BR" sz="2100"/>
              <a:t>as sociedades mais simples e de tecnologia menos avançada deveriam evoluir em direção a níveis de maior complexidade e progresso na escala da evolução social, até atingir o “topo”: a sociedade industrial européia.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sz="2100"/>
              <a:t>No entanto, embora essa linha de pensamento justificasse a intervenção européia nesses continentes era incapaz de explicar as razões pelas quais na Europa os frutos do progresso não eram igualmente distribuídos.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/>
              <a:t>VISÃO CRÍTICA DO DARWINISMO SOCIAL - ONTEM E HOJE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sz="1900"/>
              <a:t>O fundamento do conceito de espécie em Darwin dificilmente pode ser transposto para o estudo das diferentes sociedades e etnias e a transposição de conceitos físicos e biológicos para o estudo das sociedades e das relações entre essas trouxe desvios importantes:</a:t>
            </a:r>
          </a:p>
          <a:p>
            <a:pPr>
              <a:lnSpc>
                <a:spcPct val="80000"/>
              </a:lnSpc>
            </a:pPr>
            <a:r>
              <a:rPr lang="pt-BR" sz="1900"/>
              <a:t>serviu como justificativa de uma ação política e econômica que nem sequer avaliava efetivamente aquilo que representaria o “mais forte” ou mais evoluído.</a:t>
            </a:r>
          </a:p>
          <a:p>
            <a:pPr>
              <a:lnSpc>
                <a:spcPct val="80000"/>
              </a:lnSpc>
            </a:pPr>
            <a:r>
              <a:rPr lang="pt-BR" sz="1900"/>
              <a:t>apontou a competitividade como princípio natural - e, portanto universal e exterior ao homem - que assegura a sobrevivência do melhor, do mais adaptado. </a:t>
            </a:r>
          </a:p>
          <a:p>
            <a:pPr>
              <a:lnSpc>
                <a:spcPct val="80000"/>
              </a:lnSpc>
            </a:pPr>
            <a:r>
              <a:rPr lang="pt-BR" sz="1900"/>
              <a:t>não considerou que o mercado, como outros elementos da cultura humana, obedece a leis de organização social essencialmente humano - e, portanto, históricas -, resultantes do desenvolvimento das relações entre os homens e entre as sociedades.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400" b="1"/>
              <a:t>COMO AVALIAR AS MUDANÇAS SOCIAIS – 2 caminhos</a:t>
            </a:r>
            <a:r>
              <a:rPr lang="pt-BR" sz="340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t-BR" sz="1900" b="1"/>
              <a:t>Um </a:t>
            </a:r>
            <a:r>
              <a:rPr lang="pt-BR" sz="1900"/>
              <a:t>levaria à evolução transformando as sociedades, segundo a lei universal, da mais simples à mais complexa, da menos avançada à mais evoluída. </a:t>
            </a:r>
            <a:endParaRPr lang="pt-BR" sz="1900" b="1"/>
          </a:p>
          <a:p>
            <a:pPr>
              <a:lnSpc>
                <a:spcPct val="80000"/>
              </a:lnSpc>
            </a:pPr>
            <a:r>
              <a:rPr lang="pt-BR" sz="1900" b="1"/>
              <a:t>Outro</a:t>
            </a:r>
            <a:r>
              <a:rPr lang="pt-BR" sz="1900"/>
              <a:t> procuraria ajustar todos os indivíduos às condições estabelecidas, garantindo o melhor funcionamento da sociedade, o bem comum e os anseios da maioria da população. </a:t>
            </a:r>
          </a:p>
          <a:p>
            <a:pPr>
              <a:lnSpc>
                <a:spcPct val="80000"/>
              </a:lnSpc>
            </a:pPr>
            <a:r>
              <a:rPr lang="pt-BR" sz="1900"/>
              <a:t>Esses dois movimentos revelariam ser </a:t>
            </a:r>
            <a:r>
              <a:rPr lang="pt-BR" sz="1900" b="1" i="1"/>
              <a:t>a ordem</a:t>
            </a:r>
            <a:r>
              <a:rPr lang="pt-BR" sz="1900"/>
              <a:t> o princípio que rege as transformações sociais, princípio necessário para evolução social ou o progresso / ajustamento e integração dos componentes da sociedade a um objetivo comum.</a:t>
            </a:r>
          </a:p>
          <a:p>
            <a:pPr>
              <a:lnSpc>
                <a:spcPct val="80000"/>
              </a:lnSpc>
            </a:pPr>
            <a:r>
              <a:rPr lang="pt-BR" sz="1900"/>
              <a:t>Os movimentos reivindicatórios, os conflitos, as revoltas deveriam ser contidos sempre que pusessem risco a ordem estabelecida ou o funcionamento da sociedade, ou ainda quando inibissem o progresso.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/>
              <a:t>Auguste Comte: </a:t>
            </a:r>
            <a:r>
              <a:rPr lang="pt-BR" sz="2800"/>
              <a:t>identificou na sociedade esses dois movimentos vitais: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600" b="1" i="1"/>
              <a:t>dinâmico</a:t>
            </a:r>
            <a:r>
              <a:rPr lang="pt-BR" sz="2600"/>
              <a:t> o que representava a passagem para formas mais complexas de existência, como a industrialização; </a:t>
            </a:r>
            <a:endParaRPr lang="pt-BR" sz="2600" b="1" i="1"/>
          </a:p>
          <a:p>
            <a:pPr>
              <a:lnSpc>
                <a:spcPct val="90000"/>
              </a:lnSpc>
            </a:pPr>
            <a:r>
              <a:rPr lang="pt-BR" sz="2600" b="1" i="1"/>
              <a:t>estático </a:t>
            </a:r>
            <a:r>
              <a:rPr lang="pt-BR" sz="2600"/>
              <a:t>o responsável pela preservação dos elementos permanentes de toda organização social.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sz="2600"/>
              <a:t>As instituições que mantêm a coesão e garantem o funcionamento da sociedade, por exemplo, família, religião, propriedade, linguagem, direito etc. seriam responsáveis pelo movimento estável da sociedade.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b="1"/>
              <a:t>Comte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2600"/>
              <a:t>Relacionava os dois movimentos vitais de modo a privilegiar o estático sobre o dinâmico, a conservação sobre a mudança. </a:t>
            </a:r>
          </a:p>
          <a:p>
            <a:r>
              <a:rPr lang="pt-BR" sz="2600"/>
              <a:t>Assim, para ele, o progresso deveria aperfeiçoar os elementos da ordem e não destruí-los. </a:t>
            </a:r>
          </a:p>
          <a:p>
            <a:r>
              <a:rPr lang="pt-BR" sz="2600"/>
              <a:t>Essa era a justificava para a intervenção na sociedade sempre que fosse necessário assegurar a ordem ou promover o progresso.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b="1"/>
              <a:t>ORGANICISMO</a:t>
            </a:r>
            <a:r>
              <a:rPr lang="pt-BR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600"/>
              <a:t>Escola que se desenvolveu no rastro das conquistas das ciências biológicas e naturais e da teoria darwinista.</a:t>
            </a:r>
          </a:p>
          <a:p>
            <a:pPr>
              <a:lnSpc>
                <a:spcPct val="90000"/>
              </a:lnSpc>
            </a:pPr>
            <a:r>
              <a:rPr lang="pt-BR" sz="2600"/>
              <a:t>Seus seguidores foram cientistas que procuravam aplicar seus princípios na explicação da vida social.</a:t>
            </a:r>
          </a:p>
          <a:p>
            <a:pPr>
              <a:lnSpc>
                <a:spcPct val="90000"/>
              </a:lnSpc>
            </a:pPr>
            <a:r>
              <a:rPr lang="pt-BR" sz="2600"/>
              <a:t>Um deles foi o alemão Albert Schäffle, que se dedicou ao estudo dos “tecidos sociais”, como conceito com o qual identificava as diferentes sociedades existentes, numa nítida alusão à biologia.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400"/>
              <a:t>Aspectos essenciais para entender o positivismo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sz="2600"/>
              <a:t>Positivismo:</a:t>
            </a:r>
          </a:p>
          <a:p>
            <a:pPr>
              <a:lnSpc>
                <a:spcPct val="90000"/>
              </a:lnSpc>
            </a:pPr>
            <a:r>
              <a:rPr lang="pt-BR" sz="2600"/>
              <a:t>1ª corrente teórica sistematizada de pensamento sociológico; </a:t>
            </a:r>
          </a:p>
          <a:p>
            <a:pPr>
              <a:lnSpc>
                <a:spcPct val="90000"/>
              </a:lnSpc>
            </a:pPr>
            <a:r>
              <a:rPr lang="pt-BR" sz="2600"/>
              <a:t>a primeira a definir precisamente o objeto, a estabelecer conceitos e uma metodologia de investigação;</a:t>
            </a:r>
          </a:p>
          <a:p>
            <a:pPr>
              <a:lnSpc>
                <a:spcPct val="90000"/>
              </a:lnSpc>
            </a:pPr>
            <a:r>
              <a:rPr lang="pt-BR" sz="2600"/>
              <a:t>ao definir a especificidade do estudo científico da sociedade, conseguiu distinguir-se de outras ciências estabelecendo um espaço próprio à ciência da sociedade.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b="1"/>
              <a:t>Herbert Spencer</a:t>
            </a:r>
            <a:endParaRPr lang="pt-B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100"/>
              <a:t>Filósofo inglês que procurou estudar a evolução da espécie humana de acordo com leis que explicavam o desenvolvimento de todos os seres vivos, entre os quais o homem. </a:t>
            </a:r>
          </a:p>
          <a:p>
            <a:pPr>
              <a:lnSpc>
                <a:spcPct val="90000"/>
              </a:lnSpc>
            </a:pPr>
            <a:r>
              <a:rPr lang="pt-BR" sz="2100"/>
              <a:t>Procurava assim, criar uma identidade entre leis biológicas e leis sociais, hereditariedade e história. </a:t>
            </a:r>
          </a:p>
          <a:p>
            <a:pPr>
              <a:lnSpc>
                <a:spcPct val="90000"/>
              </a:lnSpc>
            </a:pPr>
            <a:r>
              <a:rPr lang="pt-BR" sz="2100"/>
              <a:t>Essas teorias entendem as análises sociais da espécie humana como integradas aos estudos universais das espécies vivas. </a:t>
            </a:r>
          </a:p>
          <a:p>
            <a:pPr>
              <a:lnSpc>
                <a:spcPct val="90000"/>
              </a:lnSpc>
            </a:pPr>
            <a:r>
              <a:rPr lang="pt-BR" sz="2100"/>
              <a:t>Ignoram as especificidades do homem, enquanto espécie predominantemente histórica e cultural.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400" b="1"/>
              <a:t>DA FILOSOFIA SOCIAL À SOCIOLOGIA [1]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/>
              <a:t>O positivismo foi o pensamento que glorificou a sociedade européia do século XIX, em franca expansão. </a:t>
            </a:r>
          </a:p>
          <a:p>
            <a:pPr>
              <a:lnSpc>
                <a:spcPct val="90000"/>
              </a:lnSpc>
            </a:pPr>
            <a:r>
              <a:rPr lang="pt-BR"/>
              <a:t>Procurava resolver os conflitos sociais por meio da exaltação à coesão, à harmonia natural entre indivíduos, ao bem estar do todo social.</a:t>
            </a:r>
          </a:p>
          <a:p>
            <a:pPr>
              <a:lnSpc>
                <a:spcPct val="90000"/>
              </a:lnSpc>
            </a:pPr>
            <a:r>
              <a:rPr lang="pt-BR"/>
              <a:t>Representou um esforço concreto de análise científica da sociedade.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400" b="1"/>
              <a:t>DA FILOSOFIA SOCIAL À SOCIOLOGIA [2]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100"/>
              <a:t>A simples postura de que a vida em sociedade era passível de estudo e compreensão; que o homem possuía uma natureza social; que as emoções, os desejos e as formas de vida derivavam de contingências históricas e sociais-, tudo isso foram descobertas de grande importância.</a:t>
            </a:r>
          </a:p>
          <a:p>
            <a:pPr>
              <a:lnSpc>
                <a:spcPct val="90000"/>
              </a:lnSpc>
            </a:pPr>
            <a:r>
              <a:rPr lang="pt-BR" sz="2100"/>
              <a:t>Sem perder a perspectiva crítica, esses estudos devem ser entendidos como as primeiras formulações objetivas sobre a sociabilidade humana.</a:t>
            </a:r>
          </a:p>
          <a:p>
            <a:pPr>
              <a:lnSpc>
                <a:spcPct val="90000"/>
              </a:lnSpc>
            </a:pPr>
            <a:r>
              <a:rPr lang="pt-BR" sz="2100"/>
              <a:t>O fato de que tais formulações não vinham expressas num livro religioso, nem se justificavam por inspiração divina é suficiente para merecerem nossa atenção.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400" b="1"/>
              <a:t>DA FILOSOFIA SOCIAL À SOCIOLOGIA [3]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2600"/>
              <a:t>Foram teorias que abriram as portas para uma nova concepção de realidade social com suas especificidades e regras. </a:t>
            </a:r>
            <a:endParaRPr lang="pt-BR" sz="2600" b="1"/>
          </a:p>
          <a:p>
            <a:r>
              <a:rPr lang="pt-BR" sz="2600" b="1"/>
              <a:t>O positivismo exaltava a coesão social e a harmonia dos indivíduos em sociedade</a:t>
            </a:r>
            <a:r>
              <a:rPr lang="pt-BR" sz="2600"/>
              <a:t>. Procedimentos de natureza científica, análises sociológicas baseadas em fatos observados com maior critério só serão introduzidos por </a:t>
            </a:r>
            <a:r>
              <a:rPr lang="pt-BR" sz="2600" b="1"/>
              <a:t>Émile Durkheim.</a:t>
            </a:r>
            <a:r>
              <a:rPr lang="pt-BR" sz="260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COMTE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/>
              <a:t>primeiro representante e principal sistematizador do pensamento positivista</a:t>
            </a:r>
          </a:p>
          <a:p>
            <a:pPr>
              <a:lnSpc>
                <a:spcPct val="90000"/>
              </a:lnSpc>
            </a:pPr>
            <a:r>
              <a:rPr lang="pt-BR"/>
              <a:t>nasceu na França</a:t>
            </a:r>
          </a:p>
          <a:p>
            <a:pPr>
              <a:lnSpc>
                <a:spcPct val="90000"/>
              </a:lnSpc>
            </a:pPr>
            <a:r>
              <a:rPr lang="pt-BR"/>
              <a:t>discípulo de Saint-Simon</a:t>
            </a:r>
          </a:p>
          <a:p>
            <a:pPr>
              <a:lnSpc>
                <a:spcPct val="90000"/>
              </a:lnSpc>
            </a:pPr>
            <a:r>
              <a:rPr lang="pt-BR"/>
              <a:t>em sua filosofia política, existiam na história três estados: um teológico, outro metafísico e finalmente o </a:t>
            </a:r>
            <a:r>
              <a:rPr lang="pt-BR" b="1"/>
              <a:t>positivo.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O termo positivismo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600"/>
              <a:t>tem origem ligada ao “cientificismo”; </a:t>
            </a:r>
          </a:p>
          <a:p>
            <a:pPr>
              <a:lnSpc>
                <a:spcPct val="90000"/>
              </a:lnSpc>
            </a:pPr>
            <a:r>
              <a:rPr lang="pt-BR" sz="2600"/>
              <a:t>crença no poder absoluto da razão humana em conhecer a realidade e traduzi-la sob a forma de leis naturais;</a:t>
            </a:r>
          </a:p>
          <a:p>
            <a:pPr>
              <a:lnSpc>
                <a:spcPct val="90000"/>
              </a:lnSpc>
            </a:pPr>
            <a:r>
              <a:rPr lang="pt-BR" sz="2600"/>
              <a:t>a base da regulamentação da vida do homem, da natureza como um todo e do próprio universo;</a:t>
            </a:r>
          </a:p>
          <a:p>
            <a:pPr>
              <a:lnSpc>
                <a:spcPct val="90000"/>
              </a:lnSpc>
            </a:pPr>
            <a:r>
              <a:rPr lang="pt-BR" sz="2600"/>
              <a:t>substituição das explicações teológicas, filosóficas e de senso comum por meio das quais - até então - o homem explicava a realidade.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400"/>
              <a:t>Positivismo e sua relação com a sociologia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100"/>
              <a:t>reconhecia que os princípios reguladores do mundo físico e do mundo social diferiam quanto a sua essência: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t-BR" sz="2100" b="1"/>
              <a:t>os primeiros</a:t>
            </a:r>
            <a:r>
              <a:rPr lang="pt-BR" sz="2100"/>
              <a:t> diziam respeito a acontecimentos exteriores aos homens;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t-BR" sz="2100" b="1"/>
              <a:t>os outros</a:t>
            </a:r>
            <a:r>
              <a:rPr lang="pt-BR" sz="2100"/>
              <a:t>, às questões humanas.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sz="2100"/>
          </a:p>
          <a:p>
            <a:pPr>
              <a:lnSpc>
                <a:spcPct val="90000"/>
              </a:lnSpc>
            </a:pPr>
            <a:r>
              <a:rPr lang="pt-BR" sz="2100"/>
              <a:t>os primeiros cientistas sociais foram atraídos para essa linha de pensamento em razão da rápida evolução dos conhecimentos das ciências naturais- física, química, biologia- e o visível sucesso de suas descobertas no incremento da produção material  e no controle das forças da natureza,</a:t>
            </a:r>
          </a:p>
          <a:p>
            <a:pPr>
              <a:lnSpc>
                <a:spcPct val="90000"/>
              </a:lnSpc>
            </a:pPr>
            <a:endParaRPr lang="pt-BR" sz="210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400"/>
              <a:t>Positivismo e sua relação com a sociologia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Expressa-se na tentativa de derivar as ciências sociais das ciências físicas e é visível nas obras dos primeiros estudiosos da realidade social,</a:t>
            </a:r>
          </a:p>
          <a:p>
            <a:r>
              <a:rPr lang="pt-BR"/>
              <a:t>O próprio Comte deu inicialmente o nome de “física social” às suas análises da sociedade, antes de criar o termo </a:t>
            </a:r>
            <a:r>
              <a:rPr lang="pt-BR" b="1" i="1"/>
              <a:t>sociologia.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b="1"/>
              <a:t>Em síntese: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A sociedade foi concebida como um organismo constituído de partes integradas e coesas, que funcionavam harmoniosamente, segundo um modelo físico ou mecânico. </a:t>
            </a:r>
          </a:p>
          <a:p>
            <a:r>
              <a:rPr lang="pt-BR"/>
              <a:t>Por isso, o positivismo foi chamado também de </a:t>
            </a:r>
            <a:r>
              <a:rPr lang="pt-BR" b="1" i="1"/>
              <a:t>organicismo.</a:t>
            </a:r>
            <a:r>
              <a:rPr lang="pt-BR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/>
              <a:t>Outros elementos sobre o contexto histórico do século XIX e a consolidação do positivismo como método de reflexão [1]</a:t>
            </a:r>
            <a:endParaRPr lang="pt-BR" sz="24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100"/>
              <a:t>Momento de destruição da velha ordem feudal e a consolidação da nova sociedade – a capitalista - estruturada sobre a indústria. </a:t>
            </a:r>
          </a:p>
          <a:p>
            <a:pPr>
              <a:lnSpc>
                <a:spcPct val="90000"/>
              </a:lnSpc>
            </a:pPr>
            <a:r>
              <a:rPr lang="pt-BR" sz="2100"/>
              <a:t>Época dos monopólios e dos oligopólios, que, associados ao capital dos grandes bancos, dão origem ao capital financeiro. </a:t>
            </a:r>
          </a:p>
          <a:p>
            <a:pPr>
              <a:lnSpc>
                <a:spcPct val="90000"/>
              </a:lnSpc>
            </a:pPr>
            <a:r>
              <a:rPr lang="pt-BR" sz="2100"/>
              <a:t>Esta reestruturação do capitalismo estava associada às sucessivas crises de superprodução na Europa, que traziam consigo a morte de milhares de pequenas indústrias e negócios, para dar espaço apenas a maiores e mais estruturadas indústrias.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/>
              <a:t>Outros elementos sobre o contexto histórico do século XIX e a consolidação do positivismo como método de reflexão [2]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t-BR" sz="2100"/>
              <a:t>Essas indústrias, por sua vez, tiveram de se unir ao capital bancário para sustentar e financiar a sua própria expansão. Crescer fora dos limites da Europa era, portanto, a única saída para garantir a continuidade dessas indústrias.</a:t>
            </a:r>
          </a:p>
          <a:p>
            <a:pPr>
              <a:lnSpc>
                <a:spcPct val="80000"/>
              </a:lnSpc>
            </a:pPr>
            <a:r>
              <a:rPr lang="pt-BR" sz="2100"/>
              <a:t>Também o capital financeiro necessitava de novos mercados para poder crescer, pois era perigoso continuar investindo na indústria européia sem causar novas e mais profundas crises de superprodução. </a:t>
            </a:r>
          </a:p>
          <a:p>
            <a:pPr>
              <a:lnSpc>
                <a:spcPct val="80000"/>
              </a:lnSpc>
            </a:pPr>
            <a:r>
              <a:rPr lang="pt-BR" sz="2100"/>
              <a:t>Desencadeou-se, assim, a corrida para a conquista de impérios além-mar; os alvos eram a África e a Ásia – obtenção de matéria-prima bruta a baixíssimo custo, mão-de-obra barata, pequenos mercados consumidores, bem como locais ideais para investimentos em obras de infra-estrutura.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erfil">
  <a:themeElements>
    <a:clrScheme name="Perfil 1">
      <a:dk1>
        <a:srgbClr val="A50021"/>
      </a:dk1>
      <a:lt1>
        <a:srgbClr val="FFFFFF"/>
      </a:lt1>
      <a:dk2>
        <a:srgbClr val="800000"/>
      </a:dk2>
      <a:lt2>
        <a:srgbClr val="FFFFFF"/>
      </a:lt2>
      <a:accent1>
        <a:srgbClr val="FF9900"/>
      </a:accent1>
      <a:accent2>
        <a:srgbClr val="FF3300"/>
      </a:accent2>
      <a:accent3>
        <a:srgbClr val="C0AAAA"/>
      </a:accent3>
      <a:accent4>
        <a:srgbClr val="DADADA"/>
      </a:accent4>
      <a:accent5>
        <a:srgbClr val="FFCAAA"/>
      </a:accent5>
      <a:accent6>
        <a:srgbClr val="E72D00"/>
      </a:accent6>
      <a:hlink>
        <a:srgbClr val="FFFFCC"/>
      </a:hlink>
      <a:folHlink>
        <a:srgbClr val="FFCC99"/>
      </a:folHlink>
    </a:clrScheme>
    <a:fontScheme name="Per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er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446</TotalTime>
  <Words>1937</Words>
  <Application>Microsoft Office PowerPoint</Application>
  <PresentationFormat>Apresentação na tela (4:3)</PresentationFormat>
  <Paragraphs>92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Times New Roman</vt:lpstr>
      <vt:lpstr>Verdana</vt:lpstr>
      <vt:lpstr>Wingdings</vt:lpstr>
      <vt:lpstr>Perfil</vt:lpstr>
      <vt:lpstr>O Pensamento Positivista – algumas considerações</vt:lpstr>
      <vt:lpstr>Aspectos essenciais para entender o positivismo</vt:lpstr>
      <vt:lpstr>COMTE</vt:lpstr>
      <vt:lpstr>O termo positivismo</vt:lpstr>
      <vt:lpstr>Positivismo e sua relação com a sociologia</vt:lpstr>
      <vt:lpstr>Positivismo e sua relação com a sociologia</vt:lpstr>
      <vt:lpstr>Em síntese:</vt:lpstr>
      <vt:lpstr>Outros elementos sobre o contexto histórico do século XIX e a consolidação do positivismo como método de reflexão [1]</vt:lpstr>
      <vt:lpstr>Outros elementos sobre o contexto histórico do século XIX e a consolidação do positivismo como método de reflexão [2]</vt:lpstr>
      <vt:lpstr>Outros elementos sobre o contexto histórico do século XIX e a consolidação do positivismo como método de reflexão [3]</vt:lpstr>
      <vt:lpstr>Outros elementos sobre o contexto histórico do século XIX e a consolidação do positivismo como método de reflexão [4]</vt:lpstr>
      <vt:lpstr>Outros elementos sobre o contexto histórico do século XIX e a consolidação do positivismo como método de reflexão [5]</vt:lpstr>
      <vt:lpstr>Essas idéias foram levadas para análise da sociedade resultando no darwinismo social:</vt:lpstr>
      <vt:lpstr>Os principais cientistas sociais positivistas, combinando as concepções organicistas e evolucionistas inspiradas na perspectiva de Darwin:</vt:lpstr>
      <vt:lpstr>VISÃO CRÍTICA DO DARWINISMO SOCIAL - ONTEM E HOJE</vt:lpstr>
      <vt:lpstr>COMO AVALIAR AS MUDANÇAS SOCIAIS – 2 caminhos </vt:lpstr>
      <vt:lpstr>Auguste Comte: identificou na sociedade esses dois movimentos vitais: </vt:lpstr>
      <vt:lpstr>Comte</vt:lpstr>
      <vt:lpstr>ORGANICISMO </vt:lpstr>
      <vt:lpstr>Herbert Spencer</vt:lpstr>
      <vt:lpstr>DA FILOSOFIA SOCIAL À SOCIOLOGIA [1]</vt:lpstr>
      <vt:lpstr>DA FILOSOFIA SOCIAL À SOCIOLOGIA [2]</vt:lpstr>
      <vt:lpstr>DA FILOSOFIA SOCIAL À SOCIOLOGIA [3]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Pensamento Positivista</dc:title>
  <dc:creator>Rosa Elisa M. Barone</dc:creator>
  <cp:lastModifiedBy>Herbert Schutzer</cp:lastModifiedBy>
  <cp:revision>9</cp:revision>
  <dcterms:created xsi:type="dcterms:W3CDTF">2008-04-14T17:38:31Z</dcterms:created>
  <dcterms:modified xsi:type="dcterms:W3CDTF">2016-03-30T19:52:55Z</dcterms:modified>
</cp:coreProperties>
</file>