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2" r:id="rId4"/>
    <p:sldId id="273" r:id="rId5"/>
    <p:sldId id="259" r:id="rId6"/>
    <p:sldId id="261" r:id="rId7"/>
    <p:sldId id="262" r:id="rId8"/>
    <p:sldId id="265" r:id="rId9"/>
    <p:sldId id="274" r:id="rId10"/>
    <p:sldId id="264" r:id="rId11"/>
    <p:sldId id="275" r:id="rId12"/>
    <p:sldId id="268" r:id="rId13"/>
    <p:sldId id="267" r:id="rId14"/>
    <p:sldId id="277" r:id="rId15"/>
    <p:sldId id="284" r:id="rId16"/>
    <p:sldId id="285" r:id="rId17"/>
    <p:sldId id="281" r:id="rId18"/>
    <p:sldId id="283" r:id="rId19"/>
    <p:sldId id="278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CCBC7-D748-407B-8459-C5CD24BDB6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F11DB29-BD67-4F20-BE88-54DA80FF360A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POSDR</a:t>
          </a:r>
        </a:p>
        <a:p>
          <a:r>
            <a:rPr lang="pt-BR" dirty="0" smtClean="0">
              <a:solidFill>
                <a:schemeClr val="bg1"/>
              </a:solidFill>
            </a:rPr>
            <a:t>1903</a:t>
          </a:r>
          <a:endParaRPr lang="pt-BR" dirty="0">
            <a:solidFill>
              <a:schemeClr val="bg1"/>
            </a:solidFill>
          </a:endParaRPr>
        </a:p>
      </dgm:t>
    </dgm:pt>
    <dgm:pt modelId="{6E576E2C-C00E-4965-8D78-94878110D1B2}" type="parTrans" cxnId="{0E5ECC37-5A95-4043-A469-AA9522D93A73}">
      <dgm:prSet/>
      <dgm:spPr/>
      <dgm:t>
        <a:bodyPr/>
        <a:lstStyle/>
        <a:p>
          <a:endParaRPr lang="pt-BR"/>
        </a:p>
      </dgm:t>
    </dgm:pt>
    <dgm:pt modelId="{89F4E101-27DE-4B5A-AA80-41C95C4C3883}" type="sibTrans" cxnId="{0E5ECC37-5A95-4043-A469-AA9522D93A73}">
      <dgm:prSet/>
      <dgm:spPr/>
      <dgm:t>
        <a:bodyPr/>
        <a:lstStyle/>
        <a:p>
          <a:endParaRPr lang="pt-BR"/>
        </a:p>
      </dgm:t>
    </dgm:pt>
    <dgm:pt modelId="{EEFAB7B4-7293-4F64-992E-2AC7F16F6D93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 smtClean="0"/>
            <a:t>Mencheviques</a:t>
          </a:r>
          <a:endParaRPr lang="pt-BR" dirty="0"/>
        </a:p>
      </dgm:t>
    </dgm:pt>
    <dgm:pt modelId="{F2CB8A57-4778-4FFF-B875-AF2A56784F81}" type="parTrans" cxnId="{46434C44-2958-436F-AAE5-FD537A63B439}">
      <dgm:prSet/>
      <dgm:spPr/>
      <dgm:t>
        <a:bodyPr/>
        <a:lstStyle/>
        <a:p>
          <a:endParaRPr lang="pt-BR"/>
        </a:p>
      </dgm:t>
    </dgm:pt>
    <dgm:pt modelId="{76146ED3-0408-4EAA-9A7B-28A3863DDEB3}" type="sibTrans" cxnId="{46434C44-2958-436F-AAE5-FD537A63B439}">
      <dgm:prSet/>
      <dgm:spPr/>
      <dgm:t>
        <a:bodyPr/>
        <a:lstStyle/>
        <a:p>
          <a:endParaRPr lang="pt-BR"/>
        </a:p>
      </dgm:t>
    </dgm:pt>
    <dgm:pt modelId="{FF4E1222-836A-441F-BD34-52857BB18112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Bolcheviques</a:t>
          </a:r>
          <a:endParaRPr lang="pt-BR" dirty="0"/>
        </a:p>
      </dgm:t>
    </dgm:pt>
    <dgm:pt modelId="{9E8B08C2-77AC-4E42-80CF-CB82833F336B}" type="parTrans" cxnId="{EE1DD849-CFCF-42E8-9298-AAD544C99512}">
      <dgm:prSet/>
      <dgm:spPr/>
      <dgm:t>
        <a:bodyPr/>
        <a:lstStyle/>
        <a:p>
          <a:endParaRPr lang="pt-BR"/>
        </a:p>
      </dgm:t>
    </dgm:pt>
    <dgm:pt modelId="{E9C6C9CF-69E5-4B99-8573-95876E49959C}" type="sibTrans" cxnId="{EE1DD849-CFCF-42E8-9298-AAD544C99512}">
      <dgm:prSet/>
      <dgm:spPr/>
      <dgm:t>
        <a:bodyPr/>
        <a:lstStyle/>
        <a:p>
          <a:endParaRPr lang="pt-BR"/>
        </a:p>
      </dgm:t>
    </dgm:pt>
    <dgm:pt modelId="{E4FA7688-99F2-4A91-9AF9-BD70884343A2}" type="pres">
      <dgm:prSet presAssocID="{9AECCBC7-D748-407B-8459-C5CD24BDB6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F715938-02E5-407A-B8E0-5423C8A66F3F}" type="pres">
      <dgm:prSet presAssocID="{CF11DB29-BD67-4F20-BE88-54DA80FF360A}" presName="root1" presStyleCnt="0"/>
      <dgm:spPr/>
    </dgm:pt>
    <dgm:pt modelId="{52A175B3-528E-4004-86E9-063D08419202}" type="pres">
      <dgm:prSet presAssocID="{CF11DB29-BD67-4F20-BE88-54DA80FF360A}" presName="LevelOneTextNode" presStyleLbl="node0" presStyleIdx="0" presStyleCnt="1" custLinFactNeighborX="-7475" custLinFactNeighborY="58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DA53247-A6D1-45CC-B0A8-8DC536F1A111}" type="pres">
      <dgm:prSet presAssocID="{CF11DB29-BD67-4F20-BE88-54DA80FF360A}" presName="level2hierChild" presStyleCnt="0"/>
      <dgm:spPr/>
    </dgm:pt>
    <dgm:pt modelId="{EB2E8785-7C09-4C4E-888D-4F1C55945138}" type="pres">
      <dgm:prSet presAssocID="{F2CB8A57-4778-4FFF-B875-AF2A56784F81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CDA87649-8F10-4168-A51E-69503D8B8D90}" type="pres">
      <dgm:prSet presAssocID="{F2CB8A57-4778-4FFF-B875-AF2A56784F81}" presName="connTx" presStyleLbl="parChTrans1D2" presStyleIdx="0" presStyleCnt="2"/>
      <dgm:spPr/>
      <dgm:t>
        <a:bodyPr/>
        <a:lstStyle/>
        <a:p>
          <a:endParaRPr lang="pt-PT"/>
        </a:p>
      </dgm:t>
    </dgm:pt>
    <dgm:pt modelId="{832453B6-7423-4058-8429-DCEE20B7F1DD}" type="pres">
      <dgm:prSet presAssocID="{EEFAB7B4-7293-4F64-992E-2AC7F16F6D93}" presName="root2" presStyleCnt="0"/>
      <dgm:spPr/>
    </dgm:pt>
    <dgm:pt modelId="{E17B4A75-4C75-44A9-96DB-C9504DA711F2}" type="pres">
      <dgm:prSet presAssocID="{EEFAB7B4-7293-4F64-992E-2AC7F16F6D9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1A7276-FA7B-4BAE-832A-F2BD829B1753}" type="pres">
      <dgm:prSet presAssocID="{EEFAB7B4-7293-4F64-992E-2AC7F16F6D93}" presName="level3hierChild" presStyleCnt="0"/>
      <dgm:spPr/>
    </dgm:pt>
    <dgm:pt modelId="{20DE304B-39EC-440A-97CD-7091EB73C63C}" type="pres">
      <dgm:prSet presAssocID="{9E8B08C2-77AC-4E42-80CF-CB82833F336B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75C8C8C2-E6CB-498C-B649-CA46D0A10106}" type="pres">
      <dgm:prSet presAssocID="{9E8B08C2-77AC-4E42-80CF-CB82833F336B}" presName="connTx" presStyleLbl="parChTrans1D2" presStyleIdx="1" presStyleCnt="2"/>
      <dgm:spPr/>
      <dgm:t>
        <a:bodyPr/>
        <a:lstStyle/>
        <a:p>
          <a:endParaRPr lang="pt-PT"/>
        </a:p>
      </dgm:t>
    </dgm:pt>
    <dgm:pt modelId="{2A2F5A6E-5630-4C81-AE92-CAD423546E1F}" type="pres">
      <dgm:prSet presAssocID="{FF4E1222-836A-441F-BD34-52857BB18112}" presName="root2" presStyleCnt="0"/>
      <dgm:spPr/>
    </dgm:pt>
    <dgm:pt modelId="{363A3965-3A2D-4082-990E-A096D64E5971}" type="pres">
      <dgm:prSet presAssocID="{FF4E1222-836A-441F-BD34-52857BB1811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4AF813E-92DE-4194-89C8-FBDEE3EE48A0}" type="pres">
      <dgm:prSet presAssocID="{FF4E1222-836A-441F-BD34-52857BB18112}" presName="level3hierChild" presStyleCnt="0"/>
      <dgm:spPr/>
    </dgm:pt>
  </dgm:ptLst>
  <dgm:cxnLst>
    <dgm:cxn modelId="{D89256F1-D4B2-47E2-AB6E-25B4E7E6319B}" type="presOf" srcId="{9E8B08C2-77AC-4E42-80CF-CB82833F336B}" destId="{75C8C8C2-E6CB-498C-B649-CA46D0A10106}" srcOrd="1" destOrd="0" presId="urn:microsoft.com/office/officeart/2005/8/layout/hierarchy2"/>
    <dgm:cxn modelId="{9B8356F3-FC68-42C1-945D-3CFF8789B1E0}" type="presOf" srcId="{EEFAB7B4-7293-4F64-992E-2AC7F16F6D93}" destId="{E17B4A75-4C75-44A9-96DB-C9504DA711F2}" srcOrd="0" destOrd="0" presId="urn:microsoft.com/office/officeart/2005/8/layout/hierarchy2"/>
    <dgm:cxn modelId="{EE1DD849-CFCF-42E8-9298-AAD544C99512}" srcId="{CF11DB29-BD67-4F20-BE88-54DA80FF360A}" destId="{FF4E1222-836A-441F-BD34-52857BB18112}" srcOrd="1" destOrd="0" parTransId="{9E8B08C2-77AC-4E42-80CF-CB82833F336B}" sibTransId="{E9C6C9CF-69E5-4B99-8573-95876E49959C}"/>
    <dgm:cxn modelId="{E3106618-4311-4EAA-885D-C0035747B231}" type="presOf" srcId="{CF11DB29-BD67-4F20-BE88-54DA80FF360A}" destId="{52A175B3-528E-4004-86E9-063D08419202}" srcOrd="0" destOrd="0" presId="urn:microsoft.com/office/officeart/2005/8/layout/hierarchy2"/>
    <dgm:cxn modelId="{E4011E7C-0143-422A-A9AA-7668C4BB5F89}" type="presOf" srcId="{F2CB8A57-4778-4FFF-B875-AF2A56784F81}" destId="{EB2E8785-7C09-4C4E-888D-4F1C55945138}" srcOrd="0" destOrd="0" presId="urn:microsoft.com/office/officeart/2005/8/layout/hierarchy2"/>
    <dgm:cxn modelId="{FB13BF84-359D-4C07-93AB-D2C2058AC5B4}" type="presOf" srcId="{F2CB8A57-4778-4FFF-B875-AF2A56784F81}" destId="{CDA87649-8F10-4168-A51E-69503D8B8D90}" srcOrd="1" destOrd="0" presId="urn:microsoft.com/office/officeart/2005/8/layout/hierarchy2"/>
    <dgm:cxn modelId="{46434C44-2958-436F-AAE5-FD537A63B439}" srcId="{CF11DB29-BD67-4F20-BE88-54DA80FF360A}" destId="{EEFAB7B4-7293-4F64-992E-2AC7F16F6D93}" srcOrd="0" destOrd="0" parTransId="{F2CB8A57-4778-4FFF-B875-AF2A56784F81}" sibTransId="{76146ED3-0408-4EAA-9A7B-28A3863DDEB3}"/>
    <dgm:cxn modelId="{C8AAFAE3-1846-4C6D-A39D-C1A22DDC7FC1}" type="presOf" srcId="{9E8B08C2-77AC-4E42-80CF-CB82833F336B}" destId="{20DE304B-39EC-440A-97CD-7091EB73C63C}" srcOrd="0" destOrd="0" presId="urn:microsoft.com/office/officeart/2005/8/layout/hierarchy2"/>
    <dgm:cxn modelId="{355E696F-F0E0-4A0B-B3CB-85E605D93587}" type="presOf" srcId="{FF4E1222-836A-441F-BD34-52857BB18112}" destId="{363A3965-3A2D-4082-990E-A096D64E5971}" srcOrd="0" destOrd="0" presId="urn:microsoft.com/office/officeart/2005/8/layout/hierarchy2"/>
    <dgm:cxn modelId="{A9B298A4-A020-4CFC-A519-802F2CD10189}" type="presOf" srcId="{9AECCBC7-D748-407B-8459-C5CD24BDB6D4}" destId="{E4FA7688-99F2-4A91-9AF9-BD70884343A2}" srcOrd="0" destOrd="0" presId="urn:microsoft.com/office/officeart/2005/8/layout/hierarchy2"/>
    <dgm:cxn modelId="{0E5ECC37-5A95-4043-A469-AA9522D93A73}" srcId="{9AECCBC7-D748-407B-8459-C5CD24BDB6D4}" destId="{CF11DB29-BD67-4F20-BE88-54DA80FF360A}" srcOrd="0" destOrd="0" parTransId="{6E576E2C-C00E-4965-8D78-94878110D1B2}" sibTransId="{89F4E101-27DE-4B5A-AA80-41C95C4C3883}"/>
    <dgm:cxn modelId="{B9EF31F5-82B3-49E4-AE75-D0E757662321}" type="presParOf" srcId="{E4FA7688-99F2-4A91-9AF9-BD70884343A2}" destId="{4F715938-02E5-407A-B8E0-5423C8A66F3F}" srcOrd="0" destOrd="0" presId="urn:microsoft.com/office/officeart/2005/8/layout/hierarchy2"/>
    <dgm:cxn modelId="{8E4DBCF2-FCE0-4388-A510-16AF5D74D6BA}" type="presParOf" srcId="{4F715938-02E5-407A-B8E0-5423C8A66F3F}" destId="{52A175B3-528E-4004-86E9-063D08419202}" srcOrd="0" destOrd="0" presId="urn:microsoft.com/office/officeart/2005/8/layout/hierarchy2"/>
    <dgm:cxn modelId="{70EE99AB-49D3-4B65-83B0-A79BF80993E8}" type="presParOf" srcId="{4F715938-02E5-407A-B8E0-5423C8A66F3F}" destId="{DDA53247-A6D1-45CC-B0A8-8DC536F1A111}" srcOrd="1" destOrd="0" presId="urn:microsoft.com/office/officeart/2005/8/layout/hierarchy2"/>
    <dgm:cxn modelId="{3AC3D7A8-EC67-46A1-BACF-0E17BBB0A39D}" type="presParOf" srcId="{DDA53247-A6D1-45CC-B0A8-8DC536F1A111}" destId="{EB2E8785-7C09-4C4E-888D-4F1C55945138}" srcOrd="0" destOrd="0" presId="urn:microsoft.com/office/officeart/2005/8/layout/hierarchy2"/>
    <dgm:cxn modelId="{2DA96F66-6C3B-4D2F-8B8C-4813785F7BE0}" type="presParOf" srcId="{EB2E8785-7C09-4C4E-888D-4F1C55945138}" destId="{CDA87649-8F10-4168-A51E-69503D8B8D90}" srcOrd="0" destOrd="0" presId="urn:microsoft.com/office/officeart/2005/8/layout/hierarchy2"/>
    <dgm:cxn modelId="{C871A92D-6EA5-4D30-B6BA-F33AC0722A89}" type="presParOf" srcId="{DDA53247-A6D1-45CC-B0A8-8DC536F1A111}" destId="{832453B6-7423-4058-8429-DCEE20B7F1DD}" srcOrd="1" destOrd="0" presId="urn:microsoft.com/office/officeart/2005/8/layout/hierarchy2"/>
    <dgm:cxn modelId="{379600C8-EC87-48B0-8043-7BCD980A9E66}" type="presParOf" srcId="{832453B6-7423-4058-8429-DCEE20B7F1DD}" destId="{E17B4A75-4C75-44A9-96DB-C9504DA711F2}" srcOrd="0" destOrd="0" presId="urn:microsoft.com/office/officeart/2005/8/layout/hierarchy2"/>
    <dgm:cxn modelId="{72BEF4C3-3DD5-46B2-A10D-8EEA5F14AC59}" type="presParOf" srcId="{832453B6-7423-4058-8429-DCEE20B7F1DD}" destId="{9B1A7276-FA7B-4BAE-832A-F2BD829B1753}" srcOrd="1" destOrd="0" presId="urn:microsoft.com/office/officeart/2005/8/layout/hierarchy2"/>
    <dgm:cxn modelId="{186262D0-0943-4C6E-A996-D50C1525EDA9}" type="presParOf" srcId="{DDA53247-A6D1-45CC-B0A8-8DC536F1A111}" destId="{20DE304B-39EC-440A-97CD-7091EB73C63C}" srcOrd="2" destOrd="0" presId="urn:microsoft.com/office/officeart/2005/8/layout/hierarchy2"/>
    <dgm:cxn modelId="{439771A0-021C-428B-BDFB-1D5BBCB3DE58}" type="presParOf" srcId="{20DE304B-39EC-440A-97CD-7091EB73C63C}" destId="{75C8C8C2-E6CB-498C-B649-CA46D0A10106}" srcOrd="0" destOrd="0" presId="urn:microsoft.com/office/officeart/2005/8/layout/hierarchy2"/>
    <dgm:cxn modelId="{7FCDB6AC-6716-4357-B13A-09F35AEE3872}" type="presParOf" srcId="{DDA53247-A6D1-45CC-B0A8-8DC536F1A111}" destId="{2A2F5A6E-5630-4C81-AE92-CAD423546E1F}" srcOrd="3" destOrd="0" presId="urn:microsoft.com/office/officeart/2005/8/layout/hierarchy2"/>
    <dgm:cxn modelId="{21DFE92A-8ECF-4E11-AEF7-976FBE0B07F5}" type="presParOf" srcId="{2A2F5A6E-5630-4C81-AE92-CAD423546E1F}" destId="{363A3965-3A2D-4082-990E-A096D64E5971}" srcOrd="0" destOrd="0" presId="urn:microsoft.com/office/officeart/2005/8/layout/hierarchy2"/>
    <dgm:cxn modelId="{E6EF9ADF-3C40-471E-AE66-B4ADEA81953B}" type="presParOf" srcId="{2A2F5A6E-5630-4C81-AE92-CAD423546E1F}" destId="{A4AF813E-92DE-4194-89C8-FBDEE3EE48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6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932C-5D83-4358-BDDB-C80FB853C32E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7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6FFC-480B-42D2-A43A-EF13CEE23E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785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AB0A-8538-42A2-BBA5-F8A383880158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50EA4-7D84-483A-82A5-1A14E51AE1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5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B810-0888-4155-A45B-FE039328CDED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FAA8-E2A2-4AF8-AD1C-D0C8118EFC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02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4D51-8D18-4229-B55C-8844B67978F1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E995-6E6C-4DB2-BE4B-10D760765A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62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6F5E-1F3B-4641-B8EC-891B2BE985A3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037B5-BF81-4C93-98E9-5F0B6073C4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142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4331-72CA-4FEE-BAB3-9617585C19E2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6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843A-6080-4595-9BF8-23FCE0353B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5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FFAB-7F45-40E9-9643-B9404F4459BC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DBAA7-7459-4BF8-98FE-BB65179DD8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42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3E67-D436-41E2-9F10-C61F65FBEAB9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4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261EC-3C50-4AD3-B5CD-A37141B5F8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32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694D-44CA-4634-A26E-9493CCA1D60F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3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C8D3-778C-43D7-ACF7-6AB577845F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47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FD7FD-E54E-496C-B956-3331DBB1D783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0D564D5E-8B1D-4940-8365-E6C2260B5C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77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D7AC-9DA7-44BE-BB67-21833CF89396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3232-789D-43E0-B643-604BF2E305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3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Marcador de Posição do Títu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 smtClean="0"/>
              <a:t>Clique para editar o estilo</a:t>
            </a:r>
            <a:endParaRPr lang="en-US" altLang="pt-BR" smtClean="0"/>
          </a:p>
        </p:txBody>
      </p:sp>
      <p:sp>
        <p:nvSpPr>
          <p:cNvPr id="1029" name="Marcador de Posição do Tex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 smtClean="0"/>
              <a:t>Clique para editar os estilos</a:t>
            </a:r>
          </a:p>
          <a:p>
            <a:pPr lvl="1"/>
            <a:r>
              <a:rPr lang="pt-PT" altLang="pt-BR" smtClean="0"/>
              <a:t>Segundo nível</a:t>
            </a:r>
          </a:p>
          <a:p>
            <a:pPr lvl="2"/>
            <a:r>
              <a:rPr lang="pt-PT" altLang="pt-BR" smtClean="0"/>
              <a:t>Terceiro nível</a:t>
            </a:r>
          </a:p>
          <a:p>
            <a:pPr lvl="3"/>
            <a:r>
              <a:rPr lang="pt-PT" altLang="pt-BR" smtClean="0"/>
              <a:t>Quarto nível</a:t>
            </a:r>
          </a:p>
          <a:p>
            <a:pPr lvl="4"/>
            <a:r>
              <a:rPr lang="pt-PT" altLang="pt-BR" smtClean="0"/>
              <a:t>Quinto nível</a:t>
            </a:r>
            <a:endParaRPr lang="en-US" altLang="pt-BR" smtClean="0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EE65EE-8994-40D8-BB6D-BD818B8C5357}" type="datetimeFigureOut">
              <a:rPr lang="pt-BR"/>
              <a:pPr>
                <a:defRPr/>
              </a:pPr>
              <a:t>22/09/2015</a:t>
            </a:fld>
            <a:endParaRPr lang="pt-BR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C25BD91A-5B03-4F7D-B355-00B7AD6BE68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57" r:id="rId2"/>
    <p:sldLayoutId id="2147483764" r:id="rId3"/>
    <p:sldLayoutId id="2147483758" r:id="rId4"/>
    <p:sldLayoutId id="2147483765" r:id="rId5"/>
    <p:sldLayoutId id="2147483759" r:id="rId6"/>
    <p:sldLayoutId id="2147483760" r:id="rId7"/>
    <p:sldLayoutId id="2147483766" r:id="rId8"/>
    <p:sldLayoutId id="2147483767" r:id="rId9"/>
    <p:sldLayoutId id="2147483761" r:id="rId10"/>
    <p:sldLayoutId id="2147483762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asdehistoria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388" y="333375"/>
            <a:ext cx="87137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REVOLUÇÃO RUSSA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388" y="5934075"/>
            <a:ext cx="87137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3"/>
              </a:rPr>
              <a:t>Temas de História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2988" y="404813"/>
            <a:ext cx="6804025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Revolução Menchevique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(Abril-Outubro de 1917)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39750" y="1557338"/>
            <a:ext cx="8456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400"/>
              <a:t>Chefiada por Kerenski e Lvov foi uma revolução feita pela ala moderada do Partido Operário Social-Democrata da Rússia, (mencheviques)</a:t>
            </a:r>
          </a:p>
          <a:p>
            <a:pPr eaLnBrk="1" hangingPunct="1"/>
            <a:endParaRPr lang="pt-PT" altLang="pt-BR" sz="2400"/>
          </a:p>
          <a:p>
            <a:pPr algn="just" eaLnBrk="1" hangingPunct="1"/>
            <a:r>
              <a:rPr lang="pt-PT" altLang="pt-BR" sz="2400"/>
              <a:t>Defendiam uma revolução feita por etapas e apoiada pela burguesia. </a:t>
            </a:r>
          </a:p>
        </p:txBody>
      </p:sp>
      <p:sp>
        <p:nvSpPr>
          <p:cNvPr id="16388" name="CaixaDeTexto 19"/>
          <p:cNvSpPr txBox="1">
            <a:spLocks noChangeArrowheads="1"/>
          </p:cNvSpPr>
          <p:nvPr/>
        </p:nvSpPr>
        <p:spPr bwMode="auto">
          <a:xfrm>
            <a:off x="827088" y="6308725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/>
              <a:t>O Czar Nicolau II (à esquerda) e o líder </a:t>
            </a:r>
            <a:r>
              <a:rPr lang="pt-PT" altLang="pt-BR" b="1"/>
              <a:t>Menchevique</a:t>
            </a:r>
            <a:r>
              <a:rPr lang="pt-PT" altLang="pt-BR"/>
              <a:t>, Alexander Kerenski</a:t>
            </a:r>
          </a:p>
        </p:txBody>
      </p:sp>
      <p:pic>
        <p:nvPicPr>
          <p:cNvPr id="16389" name="Imagem 20" descr="kerens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38455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2988" y="404813"/>
            <a:ext cx="6804025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Revolução Menchevique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(Abril-Outubro de 1917)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39750" y="1700213"/>
            <a:ext cx="84566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 czar é deposto;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Os governos provisórios não conseguem resolver os graves problemas da Rússia;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Os Sovietes - assembleias de operários, soldados e camponeses, controlados pelos bolcheviques, espalham-se por toda a Rússia.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2988" y="404813"/>
            <a:ext cx="660400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Revolução Bolchevique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(Outubro de 1917)</a:t>
            </a:r>
          </a:p>
        </p:txBody>
      </p:sp>
      <p:sp>
        <p:nvSpPr>
          <p:cNvPr id="18435" name="CaixaDeTexto 13"/>
          <p:cNvSpPr txBox="1">
            <a:spLocks noChangeArrowheads="1"/>
          </p:cNvSpPr>
          <p:nvPr/>
        </p:nvSpPr>
        <p:spPr bwMode="auto">
          <a:xfrm flipH="1">
            <a:off x="468313" y="2205038"/>
            <a:ext cx="787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000"/>
              <a:t>Em Outubro de 1917 os bolcheviques, liderados por Lenine, derrubam o governo provisório; </a:t>
            </a:r>
          </a:p>
          <a:p>
            <a:pPr algn="just" eaLnBrk="1" hangingPunct="1"/>
            <a:endParaRPr lang="pt-PT" altLang="pt-BR" sz="2000"/>
          </a:p>
          <a:p>
            <a:pPr algn="just" eaLnBrk="1" hangingPunct="1"/>
            <a:r>
              <a:rPr lang="pt-PT" altLang="pt-BR" sz="2000"/>
              <a:t>A Rússia assina o tratado de Brest-Litovsk com a Alemanha e a retira-se da guerra; </a:t>
            </a:r>
          </a:p>
          <a:p>
            <a:pPr algn="just" eaLnBrk="1" hangingPunct="1"/>
            <a:endParaRPr lang="pt-PT" altLang="pt-BR" sz="2000"/>
          </a:p>
          <a:p>
            <a:pPr algn="just" eaLnBrk="1" hangingPunct="1"/>
            <a:r>
              <a:rPr lang="pt-PT" altLang="pt-BR" sz="2000"/>
              <a:t>De 1918 a 1921 – Período de Guerra Civil </a:t>
            </a:r>
          </a:p>
          <a:p>
            <a:pPr algn="just" eaLnBrk="1" hangingPunct="1"/>
            <a:endParaRPr lang="pt-PT" altLang="pt-BR" sz="2000"/>
          </a:p>
          <a:p>
            <a:pPr algn="just" eaLnBrk="1" hangingPunct="1"/>
            <a:r>
              <a:rPr lang="pt-PT" altLang="pt-BR" sz="2000"/>
              <a:t>Os setores mais moderados (Brancos) e os mais radicais (Vermelhos) confrontam-se.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6013" y="260350"/>
            <a:ext cx="66024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Revolução Bolchevique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(Outubro de 1917)</a:t>
            </a:r>
          </a:p>
        </p:txBody>
      </p:sp>
      <p:pic>
        <p:nvPicPr>
          <p:cNvPr id="19459" name="Imagem 7" descr="revolu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335713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6013" y="260350"/>
            <a:ext cx="66024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Revolução Bolchevique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(Outubro de 1917)</a:t>
            </a:r>
          </a:p>
        </p:txBody>
      </p:sp>
      <p:pic>
        <p:nvPicPr>
          <p:cNvPr id="20483" name="Imagem 3" descr="revolução 1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344487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m 4" descr="revolução russ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808288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357188" y="357188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Calibri" panose="020F0502020204030204" pitchFamily="34" charset="0"/>
              </a:rPr>
              <a:t>3ª. Fase: outubro/1917 – REVOLUÇÃO BOLCHEVIQUE</a:t>
            </a:r>
          </a:p>
        </p:txBody>
      </p:sp>
      <p:sp>
        <p:nvSpPr>
          <p:cNvPr id="12291" name="CaixaDeTexto 4"/>
          <p:cNvSpPr txBox="1">
            <a:spLocks noChangeArrowheads="1"/>
          </p:cNvSpPr>
          <p:nvPr/>
        </p:nvSpPr>
        <p:spPr bwMode="auto">
          <a:xfrm>
            <a:off x="428625" y="1143000"/>
            <a:ext cx="8072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latin typeface="Calibri" panose="020F0502020204030204" pitchFamily="34" charset="0"/>
              </a:rPr>
              <a:t>LÊNIN – volta do exílio:   </a:t>
            </a: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Estimulou os Bolcheviques a fazerem uma nova revolução</a:t>
            </a:r>
          </a:p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Palavras de ordem:  PAZ, TERRA e PÃO</a:t>
            </a:r>
          </a:p>
          <a:p>
            <a:pPr eaLnBrk="1" hangingPunct="1">
              <a:buFontTx/>
              <a:buChar char="-"/>
            </a:pPr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b="1">
                <a:latin typeface="Calibri" panose="020F0502020204030204" pitchFamily="34" charset="0"/>
              </a:rPr>
              <a:t>Leon Tróstki – organização do exército popular russo – GUARDA VERMELHA </a:t>
            </a:r>
          </a:p>
        </p:txBody>
      </p:sp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357188" y="3000375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20/10/1917 – BOLCHEVIQUES decidem por um fim ao Governo Provisório e implantação de um órgão comandado por um conselho de sovietes</a:t>
            </a: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CONSELHO DOS COMISSÁRIOS DO POVO</a:t>
            </a: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 Líder: LÊNIN</a:t>
            </a:r>
          </a:p>
          <a:p>
            <a:pPr algn="ctr"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Reforma agrária</a:t>
            </a:r>
          </a:p>
          <a:p>
            <a:pPr algn="ctr"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Operários assumiram o controle das indústrias</a:t>
            </a:r>
          </a:p>
          <a:p>
            <a:pPr algn="ctr"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Bancos foram nacionalizados</a:t>
            </a:r>
          </a:p>
          <a:p>
            <a:pPr algn="ctr"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-organização de um novo exército: </a:t>
            </a:r>
            <a:r>
              <a:rPr lang="pt-BR" altLang="pt-BR" b="1">
                <a:latin typeface="Calibri" panose="020F0502020204030204" pitchFamily="34" charset="0"/>
              </a:rPr>
              <a:t>EXERCITO VERMELHO – comandante – Trótski</a:t>
            </a:r>
            <a:r>
              <a:rPr lang="pt-BR" altLang="pt-BR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293" name="CaixaDeTexto 6"/>
          <p:cNvSpPr txBox="1">
            <a:spLocks noChangeArrowheads="1"/>
          </p:cNvSpPr>
          <p:nvPr/>
        </p:nvSpPr>
        <p:spPr bwMode="auto">
          <a:xfrm>
            <a:off x="428625" y="5500688"/>
            <a:ext cx="821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Março/1918 – Rússia assinou o TRATADO DE BREST-LITOVSK – saiu da I GM</a:t>
            </a: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Ceder territórios aos alemães e pagar-lhes 6 bilhões de marcos</a:t>
            </a:r>
          </a:p>
        </p:txBody>
      </p:sp>
    </p:spTree>
    <p:extLst>
      <p:ext uri="{BB962C8B-B14F-4D97-AF65-F5344CB8AC3E}">
        <p14:creationId xmlns:p14="http://schemas.microsoft.com/office/powerpoint/2010/main" val="1480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571500" y="428625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alibri" panose="020F0502020204030204" pitchFamily="34" charset="0"/>
              </a:rPr>
              <a:t>SOCIALISMO x CAPITALISMO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1500" y="1285875"/>
            <a:ext cx="7786688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EXÉRCITO BRANCO </a:t>
            </a:r>
            <a:r>
              <a:rPr lang="pt-BR" dirty="0"/>
              <a:t>: militares czaristas, aristocratas, socialistas moderados, burgueses liberais – oposição aos Bolcheviques . Objetivo: derrubar o regime socialista</a:t>
            </a:r>
          </a:p>
        </p:txBody>
      </p:sp>
      <p:sp>
        <p:nvSpPr>
          <p:cNvPr id="13316" name="CaixaDeTexto 8"/>
          <p:cNvSpPr txBox="1">
            <a:spLocks noChangeArrowheads="1"/>
          </p:cNvSpPr>
          <p:nvPr/>
        </p:nvSpPr>
        <p:spPr bwMode="auto">
          <a:xfrm>
            <a:off x="214313" y="2500313"/>
            <a:ext cx="8572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VERMELHOS X BRANCOS – </a:t>
            </a:r>
            <a:r>
              <a:rPr lang="pt-BR" altLang="pt-BR" b="1">
                <a:latin typeface="Calibri" panose="020F0502020204030204" pitchFamily="34" charset="0"/>
              </a:rPr>
              <a:t>GUERRA CIVIL RUSSIA </a:t>
            </a:r>
            <a:r>
              <a:rPr lang="pt-BR" altLang="pt-BR">
                <a:latin typeface="Calibri" panose="020F0502020204030204" pitchFamily="34" charset="0"/>
              </a:rPr>
              <a:t>( Ler p. 104)</a:t>
            </a:r>
          </a:p>
          <a:p>
            <a:pPr algn="ctr" eaLnBrk="1" hangingPunct="1"/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1921- Vermelhos venceram a guerra</a:t>
            </a:r>
          </a:p>
          <a:p>
            <a:pPr algn="ctr" eaLnBrk="1" hangingPunct="1"/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2800" b="1">
                <a:latin typeface="Calibri" panose="020F0502020204030204" pitchFamily="34" charset="0"/>
              </a:rPr>
              <a:t>CUSTO: país devastado; milhões de pessoas morreram; começou um processo de centralização política com a formação de um partido único; sovietes perderam importância política.</a:t>
            </a:r>
          </a:p>
          <a:p>
            <a:pPr algn="ctr" eaLnBrk="1" hangingPunct="1"/>
            <a:endParaRPr lang="pt-BR" altLang="pt-BR" sz="2800" b="1">
              <a:latin typeface="Calibri" panose="020F0502020204030204" pitchFamily="34" charset="0"/>
            </a:endParaRPr>
          </a:p>
          <a:p>
            <a:pPr algn="ctr" eaLnBrk="1" hangingPunct="1"/>
            <a:endParaRPr lang="pt-BR" altLang="pt-BR" sz="28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/>
          <p:cNvSpPr txBox="1">
            <a:spLocks noChangeArrowheads="1"/>
          </p:cNvSpPr>
          <p:nvPr/>
        </p:nvSpPr>
        <p:spPr bwMode="auto">
          <a:xfrm>
            <a:off x="357188" y="428625"/>
            <a:ext cx="8286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bri" panose="020F0502020204030204" pitchFamily="34" charset="0"/>
              </a:rPr>
              <a:t>NOVA POLÍTICA ECONÔMICA – NEP - Lênin</a:t>
            </a: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4071938" y="857250"/>
            <a:ext cx="500062" cy="1643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4" name="CaixaDeTexto 8"/>
          <p:cNvSpPr txBox="1">
            <a:spLocks noChangeArrowheads="1"/>
          </p:cNvSpPr>
          <p:nvPr/>
        </p:nvSpPr>
        <p:spPr bwMode="auto">
          <a:xfrm>
            <a:off x="571500" y="2643188"/>
            <a:ext cx="757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MEDIDAS DE CÁRATER CAPITALISTA PARA ESTIMULAR O CRESCIMENTO ECONOMICO DO PAÍS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42938" y="3571875"/>
            <a:ext cx="7786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Privatização da terra</a:t>
            </a:r>
          </a:p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Camponeses ganharam pequenas propriedades e foram autorizados a comercializar sem a intervenção do Estado</a:t>
            </a:r>
          </a:p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Operários tiveram salários diferenciados </a:t>
            </a:r>
          </a:p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 Plano externo  - empréstimos e investimentos europeus</a:t>
            </a:r>
          </a:p>
          <a:p>
            <a:pPr eaLnBrk="1" hangingPunct="1">
              <a:buFontTx/>
              <a:buChar char="-"/>
            </a:pPr>
            <a:r>
              <a:rPr lang="pt-BR" altLang="pt-BR">
                <a:latin typeface="Calibri" panose="020F0502020204030204" pitchFamily="34" charset="0"/>
              </a:rPr>
              <a:t>- Economia – liberalizada – com centralização política no Partido Comunista</a:t>
            </a:r>
          </a:p>
          <a:p>
            <a:pPr eaLnBrk="1" hangingPunct="1">
              <a:buFontTx/>
              <a:buChar char="-"/>
            </a:pP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Ler p. 105</a:t>
            </a:r>
          </a:p>
        </p:txBody>
      </p:sp>
    </p:spTree>
    <p:extLst>
      <p:ext uri="{BB962C8B-B14F-4D97-AF65-F5344CB8AC3E}">
        <p14:creationId xmlns:p14="http://schemas.microsoft.com/office/powerpoint/2010/main" val="27396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571500" y="571500"/>
            <a:ext cx="7500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1922 –  fundação da URSS ; órgão máximo do governo da URSS: SOVIETE SUPREMO</a:t>
            </a: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571500" y="1571625"/>
            <a:ext cx="7643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1924 – Lutas pelo poder: TROSTKI  x STÁLIN</a:t>
            </a:r>
          </a:p>
        </p:txBody>
      </p:sp>
      <p:sp>
        <p:nvSpPr>
          <p:cNvPr id="16388" name="CaixaDeTexto 5"/>
          <p:cNvSpPr txBox="1">
            <a:spLocks noChangeArrowheads="1"/>
          </p:cNvSpPr>
          <p:nvPr/>
        </p:nvSpPr>
        <p:spPr bwMode="auto">
          <a:xfrm>
            <a:off x="285750" y="2500313"/>
            <a:ext cx="8501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TROTSKI – REVOLUÇÃO MUNDIAL PERMANENTE – implantar o socialismo em escala mundial</a:t>
            </a: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STÁLIN – SOCIALIMO EM UM SÓ PÁIS : consolidar para depois expandir</a:t>
            </a: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Ler p. 106/ 107 – CONSEQUENCIAS DA REVOLUÇÃO RUSSA</a:t>
            </a:r>
          </a:p>
        </p:txBody>
      </p:sp>
    </p:spTree>
    <p:extLst>
      <p:ext uri="{BB962C8B-B14F-4D97-AF65-F5344CB8AC3E}">
        <p14:creationId xmlns:p14="http://schemas.microsoft.com/office/powerpoint/2010/main" val="27768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6013" y="260350"/>
            <a:ext cx="61928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Revolução Russa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Quadro Síntese </a:t>
            </a:r>
          </a:p>
        </p:txBody>
      </p:sp>
      <p:pic>
        <p:nvPicPr>
          <p:cNvPr id="21507" name="Imagem 5" descr="sinte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56932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188913"/>
            <a:ext cx="871378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FF0000"/>
                </a:solidFill>
                <a:latin typeface="+mn-lt"/>
              </a:rPr>
              <a:t>O IMPÉRIO RUSSO ANTES DA REVOLUÇÃO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5" name="CaixaDeTexto 13"/>
          <p:cNvSpPr txBox="1">
            <a:spLocks noChangeArrowheads="1"/>
          </p:cNvSpPr>
          <p:nvPr/>
        </p:nvSpPr>
        <p:spPr bwMode="auto">
          <a:xfrm>
            <a:off x="684213" y="908050"/>
            <a:ext cx="7848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 império era governado pelo czar Nicolau II que tinha um poder autocrático.*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A corte vivia luxuosamente e havia grande corrupção. </a:t>
            </a:r>
          </a:p>
        </p:txBody>
      </p:sp>
      <p:sp>
        <p:nvSpPr>
          <p:cNvPr id="8196" name="CaixaDeTexto 14"/>
          <p:cNvSpPr txBox="1">
            <a:spLocks noChangeArrowheads="1"/>
          </p:cNvSpPr>
          <p:nvPr/>
        </p:nvSpPr>
        <p:spPr bwMode="auto">
          <a:xfrm>
            <a:off x="1187450" y="62372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/>
              <a:t>Poder autocrático- poder absoluto e praticamente ilimitado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/>
          <a:srcRect l="25665" r="20692"/>
          <a:stretch/>
        </p:blipFill>
        <p:spPr>
          <a:xfrm>
            <a:off x="2843213" y="2420938"/>
            <a:ext cx="2692400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188913"/>
            <a:ext cx="8642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FF0000"/>
                </a:solidFill>
                <a:latin typeface="+mn-lt"/>
              </a:rPr>
              <a:t>O IMPÉRIO RUSSO ANTES DA REVOLUÇÃO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19" name="CaixaDeTexto 13"/>
          <p:cNvSpPr txBox="1">
            <a:spLocks noChangeArrowheads="1"/>
          </p:cNvSpPr>
          <p:nvPr/>
        </p:nvSpPr>
        <p:spPr bwMode="auto">
          <a:xfrm>
            <a:off x="611188" y="1125538"/>
            <a:ext cx="8281987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BR" sz="2800" b="1">
                <a:solidFill>
                  <a:srgbClr val="FF0000"/>
                </a:solidFill>
              </a:rPr>
              <a:t>ECONOMIA </a:t>
            </a:r>
          </a:p>
          <a:p>
            <a:pPr algn="ctr" eaLnBrk="1" hangingPunct="1"/>
            <a:endParaRPr lang="pt-PT" altLang="pt-BR" sz="2800">
              <a:solidFill>
                <a:srgbClr val="FF0000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A principal atividade económica era a agricultura - muito rudimentar e pouco produtiva 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 sector primário ocupava 75 % da população.</a:t>
            </a:r>
          </a:p>
          <a:p>
            <a:pPr algn="just" eaLnBrk="1" hangingPunct="1"/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Os camponeses estavam esmagados pelos impostos e trabalhavam a terra que não era deles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Os operários tinham baixos salários, trabalhavam muitas horas, não tinham direito à greve nem à organização de sindicatos.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388" y="188913"/>
            <a:ext cx="86407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FF0000"/>
                </a:solidFill>
                <a:latin typeface="+mn-lt"/>
              </a:rPr>
              <a:t>O IMPÉRIO RUSSO ANTES DA REVOLUÇÃO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CaixaDeTexto 13"/>
          <p:cNvSpPr txBox="1">
            <a:spLocks noChangeArrowheads="1"/>
          </p:cNvSpPr>
          <p:nvPr/>
        </p:nvSpPr>
        <p:spPr bwMode="auto">
          <a:xfrm>
            <a:off x="755650" y="1628775"/>
            <a:ext cx="7848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BR" sz="2800" b="1">
                <a:solidFill>
                  <a:srgbClr val="FF0000"/>
                </a:solidFill>
              </a:rPr>
              <a:t>ECONOMIA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 Existia uma grande desigualdade social ; o clero) e a nobreza eram os donos de mais de metade das terras e detinham grande parte da riqueza.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 A burguesia era um grupo social pouco numeroso  e não possuía grandes capitais.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PT" altLang="pt-BR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288" y="404813"/>
            <a:ext cx="8497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Antecedentes da Revolução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755650" y="1341438"/>
            <a:ext cx="8210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Formação do Partido Operário Social Democrata (POSDR) 1898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372225" y="58054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Lenine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323528" y="3196426"/>
          <a:ext cx="474260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70" name="Imagem 11" descr="lenin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262313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750" y="620713"/>
          <a:ext cx="8353425" cy="4906962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176712"/>
                <a:gridCol w="4176712"/>
              </a:tblGrid>
              <a:tr h="39621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MENCHEVIQUES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BOLCHEVIQUES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Minoria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Maioria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  <a:tr h="100577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Marxistas que pregavam o amadurecimento do capitalismo antecedendo o socialismo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Marxistas que defendiam a</a:t>
                      </a:r>
                      <a:r>
                        <a:rPr lang="pt-BR" sz="2000" baseline="0" dirty="0" smtClean="0"/>
                        <a:t> revolução socialista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  <a:tr h="7009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Revolução burguesa contra o czarismo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Instalação de ditadura do proletariado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  <a:tr h="7009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Liderança pela Duma (Parlamento)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Base:</a:t>
                      </a:r>
                      <a:r>
                        <a:rPr lang="pt-BR" sz="2000" baseline="0" dirty="0" smtClean="0"/>
                        <a:t> Sovietes (Conselhos operários)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  <a:tr h="100577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Reformas e transformação progressista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Aliança</a:t>
                      </a:r>
                      <a:r>
                        <a:rPr lang="pt-BR" sz="2000" baseline="0" dirty="0" smtClean="0"/>
                        <a:t> entre camponeses e operários para transformação radical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  <a:tr h="7009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Líderes: G. </a:t>
                      </a:r>
                      <a:r>
                        <a:rPr lang="pt-BR" sz="2000" dirty="0" err="1" smtClean="0"/>
                        <a:t>Plekhanov</a:t>
                      </a:r>
                      <a:r>
                        <a:rPr lang="pt-BR" sz="2000" dirty="0" smtClean="0"/>
                        <a:t> e </a:t>
                      </a:r>
                      <a:r>
                        <a:rPr lang="pt-BR" sz="2000" dirty="0" err="1" smtClean="0"/>
                        <a:t>Iulli</a:t>
                      </a:r>
                      <a:r>
                        <a:rPr lang="pt-BR" sz="2000" dirty="0" smtClean="0"/>
                        <a:t> </a:t>
                      </a:r>
                      <a:r>
                        <a:rPr lang="pt-BR" sz="2000" dirty="0" err="1" smtClean="0"/>
                        <a:t>Martov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Líderes: Vladimir Lenine</a:t>
                      </a:r>
                      <a:r>
                        <a:rPr lang="pt-BR" sz="2000" baseline="0" dirty="0" smtClean="0"/>
                        <a:t> e León Trotsky </a:t>
                      </a:r>
                      <a:endParaRPr lang="pt-BR" sz="2000" b="1" dirty="0"/>
                    </a:p>
                  </a:txBody>
                  <a:tcPr marL="91445" marR="91445" marT="45717" marB="45717"/>
                </a:tc>
              </a:tr>
            </a:tbl>
          </a:graphicData>
        </a:graphic>
      </p:graphicFrame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466725" y="5876925"/>
            <a:ext cx="821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1"/>
              <a:t>1914: Separação definitiva das tendências, que passaram a ser partidos distintos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23850" y="1916113"/>
            <a:ext cx="8496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altLang="pt-BR" sz="2400"/>
              <a:t>No dia 22 de Janeiro de 1905 os operários concentraram-se em frente do Palácio de Inverno do Czar reivindicando melhores condições de vida, </a:t>
            </a:r>
            <a:r>
              <a:rPr lang="pt-PT" altLang="pt-BR" sz="2400">
                <a:solidFill>
                  <a:srgbClr val="FF0000"/>
                </a:solidFill>
              </a:rPr>
              <a:t>trabalho</a:t>
            </a:r>
            <a:r>
              <a:rPr lang="pt-PT" altLang="pt-BR" sz="2400"/>
              <a:t>, </a:t>
            </a:r>
            <a:r>
              <a:rPr lang="pt-PT" altLang="pt-BR" sz="2400">
                <a:solidFill>
                  <a:srgbClr val="FF0000"/>
                </a:solidFill>
              </a:rPr>
              <a:t>pão</a:t>
            </a:r>
            <a:r>
              <a:rPr lang="pt-PT" altLang="pt-BR" sz="2400"/>
              <a:t>; foram recebidos a tiro pela guarda do czar. </a:t>
            </a:r>
            <a:endParaRPr lang="pt-BR" altLang="pt-BR" sz="2400" b="1"/>
          </a:p>
        </p:txBody>
      </p:sp>
      <p:sp>
        <p:nvSpPr>
          <p:cNvPr id="12" name="CaixaDeTexto 11"/>
          <p:cNvSpPr txBox="1"/>
          <p:nvPr/>
        </p:nvSpPr>
        <p:spPr>
          <a:xfrm>
            <a:off x="323850" y="188913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Antecedentes da Revolução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288" y="1125538"/>
            <a:ext cx="8497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DOMINGO SANGRENTO</a:t>
            </a:r>
          </a:p>
        </p:txBody>
      </p:sp>
      <p:pic>
        <p:nvPicPr>
          <p:cNvPr id="13317" name="Imagem 15" descr="1905 - domingo sangre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6718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m 16" descr="Domingo sangren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60800"/>
            <a:ext cx="4381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627313" y="1628775"/>
            <a:ext cx="6121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Na sequência de manifestações e greves Nicolau II tenta dar um ar de maior abertura política.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Manifesto de Outubro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Promessa de reformas constitucionais e convocação da Duma. *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850" y="188913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Antecedentes da Revolução</a:t>
            </a:r>
          </a:p>
        </p:txBody>
      </p:sp>
      <p:sp>
        <p:nvSpPr>
          <p:cNvPr id="14340" name="CaixaDeTexto 9"/>
          <p:cNvSpPr txBox="1">
            <a:spLocks noChangeArrowheads="1"/>
          </p:cNvSpPr>
          <p:nvPr/>
        </p:nvSpPr>
        <p:spPr bwMode="auto">
          <a:xfrm>
            <a:off x="611188" y="5805488"/>
            <a:ext cx="817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/>
              <a:t>Duma - Assembleia Nacional Parlamentar com a finalidade de exercer  o poder legislativo.</a:t>
            </a:r>
          </a:p>
        </p:txBody>
      </p:sp>
      <p:pic>
        <p:nvPicPr>
          <p:cNvPr id="14341" name="Imagem 10" descr="nicolau II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1161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850" y="188913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Participação na 1ª Guerra Mundial</a:t>
            </a:r>
          </a:p>
        </p:txBody>
      </p:sp>
      <p:sp>
        <p:nvSpPr>
          <p:cNvPr id="15363" name="CaixaDeTexto 5"/>
          <p:cNvSpPr txBox="1">
            <a:spLocks noChangeArrowheads="1"/>
          </p:cNvSpPr>
          <p:nvPr/>
        </p:nvSpPr>
        <p:spPr bwMode="auto">
          <a:xfrm>
            <a:off x="611188" y="1125538"/>
            <a:ext cx="77771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000"/>
              <a:t>Em 1914 a Rússia entra na 1ª Guerra Mundial  ao lado da Tríplice Entente (Aliados):</a:t>
            </a:r>
          </a:p>
          <a:p>
            <a:pPr eaLnBrk="1" hangingPunct="1"/>
            <a:endParaRPr lang="pt-PT" altLang="pt-BR" sz="200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PT" altLang="pt-BR" sz="2000"/>
              <a:t> Sofre pesadas baixas  - 1,5 milhões de mortos;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t-PT" altLang="pt-BR" sz="200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PT" altLang="pt-BR" sz="2000"/>
              <a:t> As suas dificuldades económicas agravaram-se 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t-PT" altLang="pt-BR" sz="200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PT" altLang="pt-BR" sz="2000"/>
              <a:t> A fome instala-se.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t-PT" altLang="pt-BR" sz="2000"/>
          </a:p>
        </p:txBody>
      </p:sp>
      <p:pic>
        <p:nvPicPr>
          <p:cNvPr id="15364" name="Imagem 6" descr="primeira-guerr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795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860800"/>
            <a:ext cx="3470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CaixaDeTexto 11"/>
          <p:cNvSpPr txBox="1">
            <a:spLocks noChangeArrowheads="1"/>
          </p:cNvSpPr>
          <p:nvPr/>
        </p:nvSpPr>
        <p:spPr bwMode="auto">
          <a:xfrm>
            <a:off x="1403350" y="64881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/>
              <a:t>Prisioneiros Russos</a:t>
            </a:r>
          </a:p>
        </p:txBody>
      </p:sp>
      <p:sp>
        <p:nvSpPr>
          <p:cNvPr id="15367" name="CaixaDeTexto 15"/>
          <p:cNvSpPr txBox="1">
            <a:spLocks noChangeArrowheads="1"/>
          </p:cNvSpPr>
          <p:nvPr/>
        </p:nvSpPr>
        <p:spPr bwMode="auto">
          <a:xfrm>
            <a:off x="5651500" y="6488113"/>
            <a:ext cx="2233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BR"/>
              <a:t>Exército Russo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écnic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831</TotalTime>
  <Words>900</Words>
  <Application>Microsoft Office PowerPoint</Application>
  <PresentationFormat>Apresentação na tela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Franklin Gothic Book</vt:lpstr>
      <vt:lpstr>Wingdings</vt:lpstr>
      <vt:lpstr>Wingdings 2</vt:lpstr>
      <vt:lpstr>Técnica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 Revolução Russa</dc:subject>
  <dc:creator>Carlos Silva</dc:creator>
  <dc:description>Esta apresentação foi elaborada para:http://www.temasdehistoria.net</dc:description>
  <cp:lastModifiedBy>Herbert Schutzer</cp:lastModifiedBy>
  <cp:revision>99</cp:revision>
  <dcterms:created xsi:type="dcterms:W3CDTF">2012-02-09T17:54:12Z</dcterms:created>
  <dcterms:modified xsi:type="dcterms:W3CDTF">2015-09-22T21:12:52Z</dcterms:modified>
  <cp:category>Documento didático</cp:category>
  <cp:contentStatus>final</cp:contentStatus>
</cp:coreProperties>
</file>