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1" autoAdjust="0"/>
    <p:restoredTop sz="9466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453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157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3442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7015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122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734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7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999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634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8157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1109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4018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35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589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497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1195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7792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A87257F-8B47-47DD-9780-7AB0753309A1}" type="datetimeFigureOut">
              <a:rPr lang="pt-BR" smtClean="0"/>
              <a:t>01/09/2015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361DC90-8C69-4538-9D1A-0BED6DD51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41710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50800" dist="25400" dir="4980000" algn="tl" rotWithShape="0">
              <a:srgbClr val="000000">
                <a:alpha val="36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PERÍODO ENTRE GUERRAS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História </a:t>
            </a:r>
            <a:r>
              <a:rPr lang="pt-BR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Contemporânea II</a:t>
            </a:r>
            <a:endParaRPr lang="pt-B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764705"/>
            <a:ext cx="7772870" cy="5026496"/>
          </a:xfrm>
        </p:spPr>
        <p:txBody>
          <a:bodyPr>
            <a:normAutofit/>
          </a:bodyPr>
          <a:lstStyle/>
          <a:p>
            <a:r>
              <a:rPr lang="pt-BR" sz="2800" dirty="0" smtClean="0"/>
              <a:t>Divergências no encaminhamento da questão colonial;</a:t>
            </a:r>
          </a:p>
          <a:p>
            <a:r>
              <a:rPr lang="pt-BR" sz="2800" dirty="0" smtClean="0"/>
              <a:t>Concepção ideológica: exercício da determinação dos povos;</a:t>
            </a:r>
          </a:p>
          <a:p>
            <a:r>
              <a:rPr lang="pt-BR" sz="2800" dirty="0" smtClean="0"/>
              <a:t>Concepção de povos “ainda incapazes de se governarem a si mesmos”, carentes de “tutela civilizatória”.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56215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692697"/>
            <a:ext cx="7772870" cy="5098504"/>
          </a:xfrm>
        </p:spPr>
        <p:txBody>
          <a:bodyPr>
            <a:normAutofit/>
          </a:bodyPr>
          <a:lstStyle/>
          <a:p>
            <a:r>
              <a:rPr lang="pt-BR" sz="3200" dirty="0" smtClean="0"/>
              <a:t>O acordos de Versalhes só consideraram os interesses econômicos, estratégicos e territoriais dos vencedores.</a:t>
            </a:r>
          </a:p>
          <a:p>
            <a:endParaRPr lang="pt-BR" sz="3200" dirty="0"/>
          </a:p>
          <a:p>
            <a:r>
              <a:rPr lang="pt-BR" sz="3200" dirty="0" smtClean="0"/>
              <a:t>Promovendo um cenário internacional repleto de tensões.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52011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82246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pt-BR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pt-BR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pt-BR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pt-BR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pt-BR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pt-BR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pt-B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Estados Unidos </a:t>
            </a:r>
            <a:br>
              <a:rPr lang="pt-B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pt-B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</a:t>
            </a:r>
            <a:r>
              <a:rPr lang="pt-BR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Anos Felizes: meados de 1920</a:t>
            </a:r>
            <a:r>
              <a:rPr lang="pt-B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pt-B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pt-BR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pt-BR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pt-B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pt-B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pt-B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1396537"/>
            <a:ext cx="7772870" cy="4394664"/>
          </a:xfrm>
        </p:spPr>
        <p:txBody>
          <a:bodyPr>
            <a:noAutofit/>
          </a:bodyPr>
          <a:lstStyle/>
          <a:p>
            <a:r>
              <a:rPr lang="pt-BR" sz="2400" dirty="0"/>
              <a:t> Logo após a primeira grande guerra os Estados Unidos saíram como os principais vencedores, não por vencer a guerra, os vencedores foram Inglaterra e França, da tríplice </a:t>
            </a:r>
            <a:r>
              <a:rPr lang="pt-BR" sz="2400" i="1" dirty="0" err="1"/>
              <a:t>entente</a:t>
            </a:r>
            <a:r>
              <a:rPr lang="pt-BR" sz="2400" dirty="0"/>
              <a:t> (tinha Rússia também, mas saiu da guerra</a:t>
            </a:r>
            <a:r>
              <a:rPr lang="pt-BR" sz="2400" dirty="0" smtClean="0"/>
              <a:t>); </a:t>
            </a:r>
            <a:endParaRPr lang="pt-BR" sz="2400" dirty="0"/>
          </a:p>
          <a:p>
            <a:r>
              <a:rPr lang="pt-BR" sz="2400" dirty="0" smtClean="0"/>
              <a:t>ganharam </a:t>
            </a:r>
            <a:r>
              <a:rPr lang="pt-BR" sz="2400" dirty="0"/>
              <a:t>grandes quantias em dinheiro (EUA) por emprestar </a:t>
            </a:r>
            <a:r>
              <a:rPr lang="pt-BR" sz="2400" dirty="0" smtClean="0"/>
              <a:t>tanto </a:t>
            </a:r>
            <a:r>
              <a:rPr lang="pt-BR" sz="2400" dirty="0"/>
              <a:t>para os vencedores (tríplice </a:t>
            </a:r>
            <a:r>
              <a:rPr lang="pt-BR" sz="2400" dirty="0" err="1"/>
              <a:t>entente</a:t>
            </a:r>
            <a:r>
              <a:rPr lang="pt-BR" sz="2400" dirty="0"/>
              <a:t>) quanto para os perdedores (tríplice </a:t>
            </a:r>
            <a:r>
              <a:rPr lang="pt-BR" sz="2400" dirty="0" smtClean="0"/>
              <a:t>aliança);</a:t>
            </a:r>
          </a:p>
          <a:p>
            <a:r>
              <a:rPr lang="pt-BR" sz="2400" dirty="0" smtClean="0"/>
              <a:t>Alemanha </a:t>
            </a:r>
            <a:r>
              <a:rPr lang="pt-BR" sz="2400" dirty="0"/>
              <a:t>e Império </a:t>
            </a:r>
            <a:r>
              <a:rPr lang="pt-BR" sz="2400" dirty="0" smtClean="0"/>
              <a:t>austro-húngaro (Itália estava </a:t>
            </a:r>
            <a:r>
              <a:rPr lang="pt-BR" sz="2400" dirty="0"/>
              <a:t>no grupo porém mudou de lado depois).</a:t>
            </a:r>
          </a:p>
          <a:p>
            <a:endParaRPr lang="pt-BR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r>
              <a:rPr lang="pt-BR" dirty="0"/>
              <a:t> </a:t>
            </a:r>
            <a:r>
              <a:rPr lang="pt-BR" sz="2400" dirty="0"/>
              <a:t>O capitalismo cresce enquanto os EUA crescem e isso leva ao consumo desenfreado, seguido à tentativa empresarial de gerar cada vez mais lucros. </a:t>
            </a:r>
            <a:endParaRPr lang="pt-BR" sz="2400" dirty="0" smtClean="0"/>
          </a:p>
          <a:p>
            <a:r>
              <a:rPr lang="pt-BR" sz="2400" dirty="0" smtClean="0"/>
              <a:t>Tudo </a:t>
            </a:r>
            <a:r>
              <a:rPr lang="pt-BR" sz="2400" dirty="0"/>
              <a:t>seria maravilhoso se não houvesse uma pequena falha, as empresas começaram a demitir mais pessoas e pôr no lugar delas mais máquinas, logo o número de produtos aumenta enquanto o número de consumidores vai diminuindo. </a:t>
            </a:r>
            <a:endParaRPr lang="pt-BR" sz="2400" dirty="0" smtClean="0"/>
          </a:p>
          <a:p>
            <a:r>
              <a:rPr lang="pt-BR" sz="2400" dirty="0" smtClean="0"/>
              <a:t>A </a:t>
            </a:r>
            <a:r>
              <a:rPr lang="pt-BR" sz="2400" dirty="0"/>
              <a:t>lei da oferta e da procura nos mostra que neste momento os preços caem e então o sistema quebra. 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866266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pt-BR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Grande Depressão:1929</a:t>
            </a:r>
            <a:endParaRPr lang="pt-B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251520" y="1484785"/>
            <a:ext cx="8712968" cy="5112567"/>
          </a:xfrm>
        </p:spPr>
        <p:txBody>
          <a:bodyPr>
            <a:noAutofit/>
          </a:bodyPr>
          <a:lstStyle/>
          <a:p>
            <a:r>
              <a:rPr lang="pt-BR" sz="2400" dirty="0"/>
              <a:t>Marcado pelo Crash (Quebra) da bolsa de valores de Nova York. Este problema influência todo o mundo, afinal, todos eram ligados à economia dos EUA.</a:t>
            </a:r>
          </a:p>
          <a:p>
            <a:r>
              <a:rPr lang="pt-BR" sz="2400" dirty="0"/>
              <a:t> Para tentar sair da grande depressão o presidente Roosevelt prepara o </a:t>
            </a:r>
            <a:r>
              <a:rPr lang="pt-BR" sz="2400" dirty="0" err="1"/>
              <a:t>New</a:t>
            </a:r>
            <a:r>
              <a:rPr lang="pt-BR" sz="2400" dirty="0"/>
              <a:t> </a:t>
            </a:r>
            <a:r>
              <a:rPr lang="pt-BR" sz="2400" dirty="0" err="1"/>
              <a:t>Deal</a:t>
            </a:r>
            <a:r>
              <a:rPr lang="pt-BR" sz="2400" dirty="0" smtClean="0"/>
              <a:t>.</a:t>
            </a:r>
          </a:p>
          <a:p>
            <a:r>
              <a:rPr lang="pt-BR" sz="2400" dirty="0" smtClean="0"/>
              <a:t> </a:t>
            </a:r>
            <a:r>
              <a:rPr lang="pt-BR" sz="2400" dirty="0"/>
              <a:t>Este tinha como medidas: diminuir produção, empregar os desempregados (isto em obras civis) e </a:t>
            </a:r>
            <a:r>
              <a:rPr lang="pt-BR" sz="2400" dirty="0" smtClean="0"/>
              <a:t>criar </a:t>
            </a:r>
            <a:r>
              <a:rPr lang="pt-BR" sz="2400" dirty="0"/>
              <a:t>relações empregado-patrão. </a:t>
            </a:r>
            <a:endParaRPr lang="pt-BR" sz="2400" dirty="0" smtClean="0"/>
          </a:p>
          <a:p>
            <a:r>
              <a:rPr lang="pt-BR" sz="2400" dirty="0" smtClean="0"/>
              <a:t>Enquanto </a:t>
            </a:r>
            <a:r>
              <a:rPr lang="pt-BR" sz="2400" dirty="0"/>
              <a:t>a crise durou, o capital isolou-se na mão de poucos e os pequenos empresários fecharam as portas. </a:t>
            </a:r>
          </a:p>
          <a:p>
            <a:endParaRPr lang="pt-BR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071" y="332656"/>
            <a:ext cx="7773338" cy="794258"/>
          </a:xfrm>
        </p:spPr>
        <p:txBody>
          <a:bodyPr/>
          <a:lstStyle/>
          <a:p>
            <a:r>
              <a:rPr lang="pt-B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Crise da Inglaterra</a:t>
            </a:r>
            <a:r>
              <a:rPr lang="pt-BR" dirty="0"/>
              <a:t> 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401080" cy="4525963"/>
          </a:xfrm>
        </p:spPr>
        <p:txBody>
          <a:bodyPr>
            <a:normAutofit/>
          </a:bodyPr>
          <a:lstStyle/>
          <a:p>
            <a:r>
              <a:rPr lang="pt-BR" dirty="0"/>
              <a:t> </a:t>
            </a:r>
            <a:r>
              <a:rPr lang="pt-BR" sz="2400" dirty="0"/>
              <a:t>Agitada internamente por greves e reivindicações trabalhistas (1918 ocorre uma com participação de </a:t>
            </a:r>
            <a:r>
              <a:rPr lang="pt-BR" sz="2400" dirty="0" smtClean="0"/>
              <a:t> </a:t>
            </a:r>
            <a:r>
              <a:rPr lang="pt-BR" sz="2400" dirty="0"/>
              <a:t>2 </a:t>
            </a:r>
            <a:r>
              <a:rPr lang="pt-BR" sz="2400" dirty="0" smtClean="0"/>
              <a:t>milhões trabalhadores). </a:t>
            </a:r>
          </a:p>
          <a:p>
            <a:r>
              <a:rPr lang="pt-BR" sz="2400" dirty="0" smtClean="0"/>
              <a:t>Partido </a:t>
            </a:r>
            <a:r>
              <a:rPr lang="pt-BR" sz="2400" dirty="0"/>
              <a:t>Trabalhista cresce e chega ao poder (1923), porém não resolve crise e permite que os Conservadores voltem ao poder (1935).</a:t>
            </a:r>
          </a:p>
          <a:p>
            <a:r>
              <a:rPr lang="pt-BR" sz="2400" dirty="0"/>
              <a:t> </a:t>
            </a:r>
            <a:r>
              <a:rPr lang="pt-BR" sz="2400" i="1" dirty="0"/>
              <a:t>Caso a União Soviética </a:t>
            </a:r>
            <a:r>
              <a:rPr lang="pt-BR" sz="2400" i="1" dirty="0" smtClean="0"/>
              <a:t>se interessasse poderia </a:t>
            </a:r>
            <a:r>
              <a:rPr lang="pt-BR" sz="2400" i="1" dirty="0"/>
              <a:t>ter apoiado o Partido Trabalhista e auxiliado um possível Socialismo Inglês. </a:t>
            </a:r>
            <a:r>
              <a:rPr lang="pt-BR" sz="2400" dirty="0"/>
              <a:t> </a:t>
            </a:r>
          </a:p>
          <a:p>
            <a:endParaRPr lang="pt-BR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650242"/>
          </a:xfrm>
        </p:spPr>
        <p:txBody>
          <a:bodyPr/>
          <a:lstStyle/>
          <a:p>
            <a:r>
              <a:rPr lang="pt-B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Crise da França</a:t>
            </a:r>
            <a:r>
              <a:rPr lang="pt-BR" dirty="0"/>
              <a:t> 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1268761"/>
            <a:ext cx="7772870" cy="4522439"/>
          </a:xfrm>
        </p:spPr>
        <p:txBody>
          <a:bodyPr>
            <a:normAutofit/>
          </a:bodyPr>
          <a:lstStyle/>
          <a:p>
            <a:r>
              <a:rPr lang="pt-BR" sz="2400" dirty="0"/>
              <a:t> Em 1923 invade bacia do </a:t>
            </a:r>
            <a:r>
              <a:rPr lang="pt-BR" sz="2400" dirty="0" err="1"/>
              <a:t>Ruhr</a:t>
            </a:r>
            <a:r>
              <a:rPr lang="pt-BR" sz="2400" dirty="0"/>
              <a:t> devido à divida que a Alemanha não pagou. Tempos depois evacua a bacia. </a:t>
            </a:r>
            <a:endParaRPr lang="pt-BR" sz="2400" dirty="0" smtClean="0"/>
          </a:p>
          <a:p>
            <a:r>
              <a:rPr lang="pt-BR" sz="2400" dirty="0" smtClean="0"/>
              <a:t>O </a:t>
            </a:r>
            <a:r>
              <a:rPr lang="pt-BR" sz="2400" dirty="0"/>
              <a:t>crash atinge a França em 1931. Em 1934 ocorre uma tentativa de golpe </a:t>
            </a:r>
            <a:r>
              <a:rPr lang="pt-BR" sz="2400" dirty="0" smtClean="0"/>
              <a:t>fascista</a:t>
            </a:r>
            <a:r>
              <a:rPr lang="pt-BR" sz="2400" dirty="0"/>
              <a:t>. Partido Comunista alia-se ao Partido Socialista e aos radicais de esquerda, surge a Frente Popular. </a:t>
            </a:r>
            <a:endParaRPr lang="pt-BR" sz="2400" dirty="0" smtClean="0"/>
          </a:p>
          <a:p>
            <a:r>
              <a:rPr lang="pt-BR" sz="2400" dirty="0" smtClean="0"/>
              <a:t>A </a:t>
            </a:r>
            <a:r>
              <a:rPr lang="pt-BR" sz="2400" dirty="0"/>
              <a:t>Frente Popular vence e se torna governo. 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938274"/>
          </a:xfrm>
        </p:spPr>
        <p:txBody>
          <a:bodyPr/>
          <a:lstStyle/>
          <a:p>
            <a:r>
              <a:rPr lang="pt-B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Crise da Itália</a:t>
            </a:r>
            <a:r>
              <a:rPr lang="pt-BR" dirty="0"/>
              <a:t> 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1412777"/>
            <a:ext cx="7772870" cy="4378424"/>
          </a:xfrm>
        </p:spPr>
        <p:txBody>
          <a:bodyPr>
            <a:normAutofit/>
          </a:bodyPr>
          <a:lstStyle/>
          <a:p>
            <a:r>
              <a:rPr lang="pt-BR" dirty="0"/>
              <a:t> Itália sai da guerra com sede de vingança, mudou de lado em busca de ganhos e não ganhou nada</a:t>
            </a:r>
            <a:r>
              <a:rPr lang="pt-BR" dirty="0" smtClean="0"/>
              <a:t>.</a:t>
            </a:r>
          </a:p>
          <a:p>
            <a:r>
              <a:rPr lang="pt-BR" dirty="0" smtClean="0"/>
              <a:t> </a:t>
            </a:r>
            <a:r>
              <a:rPr lang="pt-BR" dirty="0"/>
              <a:t>Surgem os seguintes partidos devido a crise: Partido Socialista, Partido Popular, Partido Comunista Italiano e a Confederação Geral do Trabalho. </a:t>
            </a:r>
            <a:endParaRPr lang="pt-BR" dirty="0" smtClean="0"/>
          </a:p>
          <a:p>
            <a:r>
              <a:rPr lang="pt-BR" dirty="0" smtClean="0"/>
              <a:t>Contra </a:t>
            </a:r>
            <a:r>
              <a:rPr lang="pt-BR" dirty="0"/>
              <a:t>este “perigo vermelho” surge o Partido Nacional </a:t>
            </a:r>
            <a:r>
              <a:rPr lang="pt-BR" dirty="0" smtClean="0"/>
              <a:t>Fascista</a:t>
            </a:r>
            <a:r>
              <a:rPr lang="pt-BR" dirty="0"/>
              <a:t>, que, apesar de ter menos representantes em comparação com o “perigo vermelho”, estava unido enquanto seus rivais divididos, o que facilitou sua chegada ao poder.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692696"/>
            <a:ext cx="8229600" cy="5534075"/>
          </a:xfrm>
        </p:spPr>
        <p:txBody>
          <a:bodyPr>
            <a:normAutofit/>
          </a:bodyPr>
          <a:lstStyle/>
          <a:p>
            <a:r>
              <a:rPr lang="pt-BR" sz="2400" dirty="0"/>
              <a:t>Em 27 de outubro de 1922 ocorre a Marcha sobre Roma, cheia dos “camisas negras”, depois os </a:t>
            </a:r>
            <a:r>
              <a:rPr lang="pt-BR" sz="2400" dirty="0" smtClean="0"/>
              <a:t>fascistas </a:t>
            </a:r>
            <a:r>
              <a:rPr lang="pt-BR" sz="2400" dirty="0"/>
              <a:t>conseguem grande vitória eleitoral – através de fraude – e tomam o poder. </a:t>
            </a:r>
            <a:endParaRPr lang="pt-BR" sz="2400" dirty="0" smtClean="0"/>
          </a:p>
          <a:p>
            <a:r>
              <a:rPr lang="pt-BR" sz="2400" dirty="0" smtClean="0"/>
              <a:t>Mussolini </a:t>
            </a:r>
            <a:r>
              <a:rPr lang="pt-BR" sz="2400" dirty="0"/>
              <a:t>tornou-se o Ditador e admite “responsabilidade política, moral e histórica de tudo quanto aconteceu”.</a:t>
            </a:r>
          </a:p>
          <a:p>
            <a:r>
              <a:rPr lang="pt-BR" sz="2400" dirty="0"/>
              <a:t> </a:t>
            </a:r>
            <a:r>
              <a:rPr lang="pt-BR" sz="2400" i="1" dirty="0"/>
              <a:t>Caso os “vermelhos” fizessem como seria feito na França anos depois, se unido, teriam evitado o </a:t>
            </a:r>
            <a:r>
              <a:rPr lang="pt-BR" sz="2400" i="1" dirty="0" smtClean="0"/>
              <a:t>fascismo </a:t>
            </a:r>
            <a:r>
              <a:rPr lang="pt-BR" sz="2400" i="1" dirty="0"/>
              <a:t>e Mussolini.</a:t>
            </a:r>
            <a:r>
              <a:rPr lang="pt-BR" dirty="0"/>
              <a:t> </a:t>
            </a:r>
          </a:p>
          <a:p>
            <a:endParaRPr lang="pt-BR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331" y="332656"/>
            <a:ext cx="7773338" cy="506226"/>
          </a:xfrm>
        </p:spPr>
        <p:txBody>
          <a:bodyPr>
            <a:normAutofit fontScale="90000"/>
          </a:bodyPr>
          <a:lstStyle/>
          <a:p>
            <a:r>
              <a:rPr lang="pt-BR" dirty="0"/>
              <a:t> </a:t>
            </a:r>
            <a:r>
              <a:rPr lang="pt-BR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Crise da Alemanha </a:t>
            </a:r>
            <a:br>
              <a:rPr lang="pt-BR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838882"/>
            <a:ext cx="8229600" cy="5287281"/>
          </a:xfrm>
        </p:spPr>
        <p:txBody>
          <a:bodyPr>
            <a:normAutofit lnSpcReduction="10000"/>
          </a:bodyPr>
          <a:lstStyle/>
          <a:p>
            <a:r>
              <a:rPr lang="pt-BR" sz="2400" dirty="0"/>
              <a:t> Com a derrota da Alemanha na primeira grande guerra, o estado começa a definhar, perde territórios, é obrigado a pagar multas aos vencedores, o Kaiser Guilherme II é obrigado a abdicar. </a:t>
            </a:r>
            <a:endParaRPr lang="pt-BR" sz="2400" dirty="0" smtClean="0"/>
          </a:p>
          <a:p>
            <a:r>
              <a:rPr lang="pt-BR" sz="2400" dirty="0" smtClean="0"/>
              <a:t>O </a:t>
            </a:r>
            <a:r>
              <a:rPr lang="pt-BR" sz="2400" dirty="0"/>
              <a:t>Partido Social-Democrata se preparava para uma revolução como a russa, mas uma ala do partido tomou a dianteira e instaurou a república, a ala revolucionária se desliga do Social-Democrata e cria o Partido Comunista Alemão. </a:t>
            </a:r>
            <a:endParaRPr lang="pt-BR" sz="2400" dirty="0" smtClean="0"/>
          </a:p>
          <a:p>
            <a:r>
              <a:rPr lang="pt-BR" sz="2400" dirty="0" smtClean="0"/>
              <a:t>Social-democratas </a:t>
            </a:r>
            <a:r>
              <a:rPr lang="pt-BR" sz="2400" dirty="0"/>
              <a:t>criam </a:t>
            </a:r>
            <a:r>
              <a:rPr lang="pt-BR" sz="2400" dirty="0" err="1"/>
              <a:t>freikorps</a:t>
            </a:r>
            <a:r>
              <a:rPr lang="pt-BR" sz="2400" dirty="0"/>
              <a:t> para conter comunistas.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866266"/>
          </a:xfrm>
        </p:spPr>
        <p:txBody>
          <a:bodyPr/>
          <a:lstStyle/>
          <a:p>
            <a:r>
              <a:rPr lang="pt-BR" b="1" dirty="0" smtClean="0"/>
              <a:t>Ordem de Versalhes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1772817"/>
            <a:ext cx="7772870" cy="4018384"/>
          </a:xfrm>
        </p:spPr>
        <p:txBody>
          <a:bodyPr>
            <a:noAutofit/>
          </a:bodyPr>
          <a:lstStyle/>
          <a:p>
            <a:r>
              <a:rPr lang="pt-BR" sz="2800" dirty="0" smtClean="0"/>
              <a:t>Conferência de Paz – 1918 a 1919</a:t>
            </a:r>
          </a:p>
          <a:p>
            <a:r>
              <a:rPr lang="pt-BR" sz="2800" dirty="0" smtClean="0"/>
              <a:t>27 nações coligadas;</a:t>
            </a:r>
          </a:p>
          <a:p>
            <a:r>
              <a:rPr lang="pt-BR" sz="2800" dirty="0" smtClean="0"/>
              <a:t>Sessões úteis realizadas pelos cinco grandes: EUA, Grã-Bretanha, França, Itália e Japão.</a:t>
            </a:r>
          </a:p>
          <a:p>
            <a:r>
              <a:rPr lang="pt-BR" sz="2800" dirty="0" smtClean="0"/>
              <a:t>Duas concepções se opuseram: idealista e revanchista.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08530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r>
              <a:rPr lang="pt-BR" dirty="0"/>
              <a:t> </a:t>
            </a:r>
            <a:r>
              <a:rPr lang="pt-BR" sz="2800" dirty="0"/>
              <a:t>A república </a:t>
            </a:r>
            <a:r>
              <a:rPr lang="pt-BR" sz="2800" dirty="0" err="1"/>
              <a:t>Weimar</a:t>
            </a:r>
            <a:r>
              <a:rPr lang="pt-BR" sz="2800" dirty="0"/>
              <a:t>: poder legislativo feito pelo </a:t>
            </a:r>
            <a:r>
              <a:rPr lang="pt-BR" sz="2800" dirty="0" err="1"/>
              <a:t>Reichstag</a:t>
            </a:r>
            <a:r>
              <a:rPr lang="pt-BR" sz="2800" dirty="0"/>
              <a:t> (parlamento), este composto por deputados eleitos livremente pelo povo. </a:t>
            </a:r>
            <a:endParaRPr lang="pt-BR" sz="2800" dirty="0" smtClean="0"/>
          </a:p>
          <a:p>
            <a:r>
              <a:rPr lang="pt-BR" sz="2800" dirty="0" smtClean="0"/>
              <a:t>O </a:t>
            </a:r>
            <a:r>
              <a:rPr lang="pt-BR" sz="2800" dirty="0"/>
              <a:t>presidente escolhia o chanceler (primeiro ministro), este com poderes extraordinários que poderiam abrir uma ditadura. </a:t>
            </a:r>
          </a:p>
          <a:p>
            <a:endParaRPr lang="pt-BR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i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Os anos terríveis 1919 a 1923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1628801"/>
            <a:ext cx="7772870" cy="4162400"/>
          </a:xfrm>
        </p:spPr>
        <p:txBody>
          <a:bodyPr>
            <a:normAutofit/>
          </a:bodyPr>
          <a:lstStyle/>
          <a:p>
            <a:r>
              <a:rPr lang="pt-BR" dirty="0" smtClean="0"/>
              <a:t> </a:t>
            </a:r>
            <a:r>
              <a:rPr lang="pt-BR" sz="2400" dirty="0" smtClean="0"/>
              <a:t>Época do Tratado de Versalhes, que abalou mais ainda o sistema alemão. Surge o Partido Nacional Socialista dos Trabalhadores Alemães (Partido Nazista), dizem que culpados são </a:t>
            </a:r>
            <a:r>
              <a:rPr lang="pt-BR" sz="2400" dirty="0" err="1" smtClean="0"/>
              <a:t>socio-comunistas</a:t>
            </a:r>
            <a:r>
              <a:rPr lang="pt-BR" sz="2400" dirty="0" smtClean="0"/>
              <a:t> judeus, ganham apoio empresarial. Tentativa de golpe Nazista por Adolf Hitler e </a:t>
            </a:r>
            <a:r>
              <a:rPr lang="pt-BR" sz="2400" dirty="0" err="1" smtClean="0"/>
              <a:t>Ludendorff</a:t>
            </a:r>
            <a:r>
              <a:rPr lang="pt-BR" sz="2400" dirty="0" smtClean="0"/>
              <a:t>, tentativa detida. Adolf Hitler escreve </a:t>
            </a:r>
            <a:r>
              <a:rPr lang="pt-BR" sz="2400" dirty="0" err="1" smtClean="0"/>
              <a:t>Mein</a:t>
            </a:r>
            <a:r>
              <a:rPr lang="pt-BR" sz="2400" dirty="0" smtClean="0"/>
              <a:t> </a:t>
            </a:r>
            <a:r>
              <a:rPr lang="pt-BR" sz="2400" dirty="0" err="1" smtClean="0"/>
              <a:t>Kampf</a:t>
            </a:r>
            <a:r>
              <a:rPr lang="pt-BR" sz="2400" dirty="0" smtClean="0"/>
              <a:t> na cadeia. 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7945" y="332656"/>
            <a:ext cx="7773338" cy="866266"/>
          </a:xfrm>
        </p:spPr>
        <p:txBody>
          <a:bodyPr/>
          <a:lstStyle/>
          <a:p>
            <a:r>
              <a:rPr lang="pt-BR" b="1" i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Euforia Alemã 1924 a 1929</a:t>
            </a:r>
            <a:endParaRPr lang="pt-BR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1198923"/>
            <a:ext cx="7772870" cy="4592278"/>
          </a:xfrm>
        </p:spPr>
        <p:txBody>
          <a:bodyPr>
            <a:normAutofit/>
          </a:bodyPr>
          <a:lstStyle/>
          <a:p>
            <a:r>
              <a:rPr lang="pt-BR" dirty="0"/>
              <a:t> Recupera-se da crise com uso de empréstimos dos EUA (Plano </a:t>
            </a:r>
            <a:r>
              <a:rPr lang="pt-BR" dirty="0" err="1"/>
              <a:t>Dawes</a:t>
            </a:r>
            <a:r>
              <a:rPr lang="pt-BR" dirty="0"/>
              <a:t>). A inflação é findada e a economia se estabiliza (ministro das finanças, </a:t>
            </a:r>
            <a:r>
              <a:rPr lang="pt-BR" dirty="0" err="1"/>
              <a:t>Hajalmar</a:t>
            </a:r>
            <a:r>
              <a:rPr lang="pt-BR" dirty="0"/>
              <a:t> </a:t>
            </a:r>
            <a:r>
              <a:rPr lang="pt-BR" dirty="0" err="1"/>
              <a:t>Schacht</a:t>
            </a:r>
            <a:r>
              <a:rPr lang="pt-BR" dirty="0"/>
              <a:t>). </a:t>
            </a:r>
            <a:endParaRPr lang="pt-BR" dirty="0" smtClean="0"/>
          </a:p>
          <a:p>
            <a:r>
              <a:rPr lang="pt-BR" dirty="0" smtClean="0"/>
              <a:t>Manifestações </a:t>
            </a:r>
            <a:r>
              <a:rPr lang="pt-BR" dirty="0"/>
              <a:t>diminuem.</a:t>
            </a:r>
          </a:p>
          <a:p>
            <a:r>
              <a:rPr lang="pt-BR" dirty="0"/>
              <a:t> Parlamento: Partido Social-Democrata: mais de 150 </a:t>
            </a:r>
            <a:r>
              <a:rPr lang="pt-BR" dirty="0" smtClean="0"/>
              <a:t>cadeiras; </a:t>
            </a:r>
            <a:r>
              <a:rPr lang="pt-BR" dirty="0"/>
              <a:t>Partido Nazista: 12 </a:t>
            </a:r>
            <a:r>
              <a:rPr lang="pt-BR" dirty="0" smtClean="0"/>
              <a:t>cadeiras; </a:t>
            </a:r>
            <a:r>
              <a:rPr lang="pt-BR" dirty="0"/>
              <a:t>Partido Comunista: umas 50 </a:t>
            </a:r>
            <a:r>
              <a:rPr lang="pt-BR" dirty="0" smtClean="0"/>
              <a:t>cadeiras; </a:t>
            </a:r>
            <a:r>
              <a:rPr lang="pt-BR" dirty="0"/>
              <a:t>Partido do Centro Católico: 52 cadeiras.</a:t>
            </a:r>
          </a:p>
          <a:p>
            <a:r>
              <a:rPr lang="pt-BR" dirty="0"/>
              <a:t> Nazistas se </a:t>
            </a:r>
            <a:r>
              <a:rPr lang="pt-BR" dirty="0" err="1"/>
              <a:t>apoiam</a:t>
            </a:r>
            <a:r>
              <a:rPr lang="pt-BR" dirty="0"/>
              <a:t> em base mais solida: Joseph </a:t>
            </a:r>
            <a:r>
              <a:rPr lang="pt-BR" dirty="0" err="1"/>
              <a:t>Goebbels</a:t>
            </a:r>
            <a:r>
              <a:rPr lang="pt-BR" dirty="0"/>
              <a:t>, grande propagandista, Ernest </a:t>
            </a:r>
            <a:r>
              <a:rPr lang="pt-BR" dirty="0" err="1"/>
              <a:t>Roehm</a:t>
            </a:r>
            <a:r>
              <a:rPr lang="pt-BR" dirty="0"/>
              <a:t>, cria SA (tropa de assalto), Heinrich </a:t>
            </a:r>
            <a:r>
              <a:rPr lang="pt-BR" dirty="0" err="1"/>
              <a:t>Himmler</a:t>
            </a:r>
            <a:r>
              <a:rPr lang="pt-BR" dirty="0"/>
              <a:t>, cria SS (tropa de elite). 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 </a:t>
            </a:r>
            <a:r>
              <a:rPr lang="pt-BR" b="1" i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Crise Alemã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1412777"/>
            <a:ext cx="7772870" cy="4378424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Sofre devido ao Crash nos EUA. </a:t>
            </a:r>
            <a:r>
              <a:rPr lang="pt-BR" dirty="0" smtClean="0"/>
              <a:t>Manifestações </a:t>
            </a:r>
            <a:r>
              <a:rPr lang="pt-BR" dirty="0"/>
              <a:t>trabalhistas recomeçam, alta burguesia não gosta e financia nazistas para terminarem com isso. </a:t>
            </a:r>
            <a:endParaRPr lang="pt-BR" dirty="0" smtClean="0"/>
          </a:p>
          <a:p>
            <a:r>
              <a:rPr lang="pt-BR" dirty="0" smtClean="0"/>
              <a:t>Essas </a:t>
            </a:r>
            <a:r>
              <a:rPr lang="pt-BR" dirty="0"/>
              <a:t>medidas levaram à ascensão dos nazistas no parlamento, em 1932 já alcançavam uma quantidade de 230 deputados, enquanto o partido comunista detinha 89 cadeiras e o social-democrata 133, além do partido centro católico, este com 97 cadeiras.</a:t>
            </a:r>
          </a:p>
          <a:p>
            <a:r>
              <a:rPr lang="pt-BR" dirty="0"/>
              <a:t> O que fez os nazistas tomarem o poder foi a desunião dentre os outros partidos, que sozinhos não batiam o partido nazista. Daí em diante os nazistas se ajustaram para acabar com a imagem dos social-democratas e dos comunistas, e conseguiram. 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Ditadura Fascista na Itália</a:t>
            </a:r>
            <a:r>
              <a:rPr lang="pt-BR" dirty="0"/>
              <a:t> 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/>
              <a:t>Feita por meio parlamentar, de tal modo que apenas existiam deputados fascistas e que eles só aprovassem algo que Mussolini aprovasse. Vários discursos eram feitos para tentar conquistar a massa reprimida e proibida de protestar, porém tais discursos chamavam atenção apenas dos médios e pequenos burgueses, aqueles que </a:t>
            </a:r>
            <a:r>
              <a:rPr lang="pt-BR" dirty="0" smtClean="0"/>
              <a:t>acreditavam </a:t>
            </a:r>
            <a:r>
              <a:rPr lang="pt-BR" dirty="0"/>
              <a:t>no desenvolvimento italiano.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pt-BR" sz="2400" dirty="0"/>
              <a:t>Os fascistas se aliam de certo modo aos nazistas e são por estes levados à segunda guerra mundial.</a:t>
            </a:r>
          </a:p>
          <a:p>
            <a:r>
              <a:rPr lang="pt-BR" sz="2400" dirty="0"/>
              <a:t> Algo a se lembrar da ditadura fascista foi o ‘trato’ com a Igreja Católica, quando ao dar-lhe independência (concedendo posse do Vaticano) o estado fascista passou a ser religiosamente </a:t>
            </a:r>
            <a:r>
              <a:rPr lang="pt-BR" sz="2400" dirty="0" smtClean="0"/>
              <a:t>aceito</a:t>
            </a:r>
            <a:r>
              <a:rPr lang="pt-BR" sz="2400" dirty="0" smtClean="0">
                <a:latin typeface="Agency FB"/>
              </a:rPr>
              <a:t>*</a:t>
            </a:r>
            <a:r>
              <a:rPr lang="pt-BR" sz="2400" dirty="0" smtClean="0"/>
              <a:t>. </a:t>
            </a:r>
          </a:p>
          <a:p>
            <a:r>
              <a:rPr lang="pt-BR" sz="2400" dirty="0" smtClean="0"/>
              <a:t>As </a:t>
            </a:r>
            <a:r>
              <a:rPr lang="pt-BR" sz="2400" dirty="0"/>
              <a:t>escolas ensinavam que Mussolini era um grande homem e ‘rezavam’ sempre ‘creia em Mussolini’. </a:t>
            </a:r>
            <a:endParaRPr lang="pt-BR" sz="2400" dirty="0" smtClean="0"/>
          </a:p>
          <a:p>
            <a:pPr>
              <a:buNone/>
            </a:pPr>
            <a:r>
              <a:rPr lang="pt-BR" sz="2400" dirty="0" smtClean="0">
                <a:latin typeface="Agency FB"/>
              </a:rPr>
              <a:t>*</a:t>
            </a:r>
            <a:r>
              <a:rPr lang="pt-BR" sz="2400" dirty="0"/>
              <a:t> </a:t>
            </a:r>
            <a:r>
              <a:rPr lang="pt-BR" sz="1800" dirty="0"/>
              <a:t>11 de fevereiro de 1929, por meio do Tratado de São João de </a:t>
            </a:r>
            <a:r>
              <a:rPr lang="pt-BR" sz="1800" dirty="0" err="1" smtClean="0"/>
              <a:t>Latrão</a:t>
            </a:r>
            <a:r>
              <a:rPr lang="pt-BR" sz="1800" dirty="0" smtClean="0"/>
              <a:t> ou </a:t>
            </a:r>
            <a:r>
              <a:rPr lang="pt-BR" sz="1800" dirty="0"/>
              <a:t>simplesmente Tratado de </a:t>
            </a:r>
            <a:r>
              <a:rPr lang="pt-BR" sz="1800" dirty="0" err="1"/>
              <a:t>Latrão</a:t>
            </a:r>
            <a:endParaRPr lang="pt-BR" sz="1800" dirty="0" smtClean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Ditadura Nazista na Alemanha</a:t>
            </a:r>
            <a:endParaRPr lang="pt-B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endParaRPr lang="pt-BR" dirty="0"/>
          </a:p>
          <a:p>
            <a:r>
              <a:rPr lang="pt-BR" sz="2400" dirty="0"/>
              <a:t> Ao mesmo tempo que auxiliava-se as grandes indústrias bélicas e reprimia-se os operários dando-lhes cada vez mais um salário menor, a ditadura nazista influenciava o povo, isto com uso do Ministério do Reich para a Educação do Povo e Propaganda, ministrada por </a:t>
            </a:r>
            <a:r>
              <a:rPr lang="pt-BR" sz="2400" dirty="0" err="1"/>
              <a:t>Goebbles</a:t>
            </a:r>
            <a:r>
              <a:rPr lang="pt-BR" sz="2400" dirty="0"/>
              <a:t>.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r>
              <a:rPr lang="pt-BR" sz="2400" dirty="0"/>
              <a:t> Hitler se mostrou, junto a </a:t>
            </a:r>
            <a:r>
              <a:rPr lang="pt-BR" sz="2400" dirty="0" err="1"/>
              <a:t>Goebbles</a:t>
            </a:r>
            <a:r>
              <a:rPr lang="pt-BR" sz="2400" dirty="0"/>
              <a:t>, um grande estrategista, nota-se isto quando no dia do trabalhador alemão ele anuncia ‘honra e respeito ao trabalhador’ e enquanto isso ele fechava sindicatos e extinguia partidos políticos.</a:t>
            </a:r>
          </a:p>
          <a:p>
            <a:r>
              <a:rPr lang="pt-BR" sz="2400" dirty="0"/>
              <a:t> </a:t>
            </a:r>
            <a:r>
              <a:rPr lang="pt-BR" sz="2400" dirty="0" err="1"/>
              <a:t>Mein</a:t>
            </a:r>
            <a:r>
              <a:rPr lang="pt-BR" sz="2400" dirty="0"/>
              <a:t> </a:t>
            </a:r>
            <a:r>
              <a:rPr lang="pt-BR" sz="2400" dirty="0" err="1"/>
              <a:t>Kampf</a:t>
            </a:r>
            <a:r>
              <a:rPr lang="pt-BR" sz="2400" dirty="0"/>
              <a:t> é o livro que guia os nazistas, eles passam a odiar a França, desejar terras soviéticas, crer que os arianos são superiores a todos os outros e incentivar o anti-semitismo.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928670"/>
            <a:ext cx="8229600" cy="5197493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Graças a interesses europeus de ir contra a união soviética e às manobras alemãs, o tratado de Versalhes é aos poucos esquecido.</a:t>
            </a:r>
          </a:p>
          <a:p>
            <a:pPr algn="just"/>
            <a:r>
              <a:rPr lang="pt-BR" dirty="0"/>
              <a:t> França e Inglaterra foram ludibriados ao crer que Alemanha atacaria os soviéticos, cumpriram então diversas das exigências de anexação dos alemãs, deram-lhes a Áustria, parte da Tchecoslováquia e a </a:t>
            </a:r>
            <a:r>
              <a:rPr lang="pt-BR" dirty="0" err="1" smtClean="0"/>
              <a:t>Polônia</a:t>
            </a:r>
            <a:r>
              <a:rPr lang="pt-BR" dirty="0" err="1" smtClean="0">
                <a:latin typeface="Agency FB"/>
              </a:rPr>
              <a:t>¹</a:t>
            </a:r>
            <a:r>
              <a:rPr lang="pt-BR" dirty="0" smtClean="0">
                <a:latin typeface="Agency FB"/>
              </a:rPr>
              <a:t>.</a:t>
            </a:r>
            <a:r>
              <a:rPr lang="pt-BR" dirty="0" smtClean="0"/>
              <a:t> </a:t>
            </a:r>
          </a:p>
          <a:p>
            <a:pPr algn="just"/>
            <a:r>
              <a:rPr lang="pt-BR" dirty="0" smtClean="0"/>
              <a:t>Ao </a:t>
            </a:r>
            <a:r>
              <a:rPr lang="pt-BR" dirty="0"/>
              <a:t>fim de tudo Hitler assina um pacto de não-agressão com a União </a:t>
            </a:r>
            <a:r>
              <a:rPr lang="pt-BR" dirty="0" err="1" smtClean="0"/>
              <a:t>Soviética</a:t>
            </a:r>
            <a:r>
              <a:rPr lang="pt-BR" dirty="0" err="1">
                <a:latin typeface="Agency FB"/>
              </a:rPr>
              <a:t>²</a:t>
            </a:r>
            <a:r>
              <a:rPr lang="pt-BR" dirty="0" smtClean="0"/>
              <a:t>.</a:t>
            </a:r>
            <a:r>
              <a:rPr lang="pt-BR" dirty="0"/>
              <a:t>  </a:t>
            </a:r>
            <a:endParaRPr lang="pt-BR" dirty="0" smtClean="0"/>
          </a:p>
          <a:p>
            <a:pPr algn="just">
              <a:buNone/>
            </a:pPr>
            <a:r>
              <a:rPr lang="pt-BR" dirty="0" smtClean="0">
                <a:latin typeface="Agency FB"/>
              </a:rPr>
              <a:t>¹</a:t>
            </a:r>
            <a:r>
              <a:rPr lang="pt-BR" dirty="0"/>
              <a:t> </a:t>
            </a:r>
            <a:r>
              <a:rPr lang="pt-BR" sz="2600" dirty="0"/>
              <a:t> </a:t>
            </a:r>
            <a:r>
              <a:rPr lang="pt-BR" sz="2000" dirty="0" smtClean="0">
                <a:latin typeface="Agency FB" pitchFamily="34" charset="0"/>
              </a:rPr>
              <a:t>O</a:t>
            </a:r>
            <a:r>
              <a:rPr lang="pt-BR" sz="2000" dirty="0">
                <a:latin typeface="Agency FB" pitchFamily="34" charset="0"/>
              </a:rPr>
              <a:t> Acordo de Munique, então assinado, marcou uma anexação parcial alemão da Tchecoslováquia no final de </a:t>
            </a:r>
            <a:r>
              <a:rPr lang="pt-BR" sz="2000" dirty="0" smtClean="0">
                <a:latin typeface="Agency FB" pitchFamily="34" charset="0"/>
              </a:rPr>
              <a:t>1938.</a:t>
            </a:r>
            <a:endParaRPr lang="pt-BR" sz="2400" dirty="0" smtClean="0">
              <a:latin typeface="Agency FB" pitchFamily="34" charset="0"/>
            </a:endParaRPr>
          </a:p>
          <a:p>
            <a:pPr>
              <a:buNone/>
            </a:pPr>
            <a:r>
              <a:rPr lang="pt-BR" dirty="0">
                <a:latin typeface="Agency FB"/>
              </a:rPr>
              <a:t>²</a:t>
            </a:r>
            <a:r>
              <a:rPr lang="pt-BR" dirty="0" smtClean="0">
                <a:latin typeface="Agency FB"/>
              </a:rPr>
              <a:t> </a:t>
            </a:r>
            <a:r>
              <a:rPr lang="pt-BR" sz="2200" dirty="0" smtClean="0">
                <a:latin typeface="Agency FB"/>
              </a:rPr>
              <a:t>Tratado </a:t>
            </a:r>
            <a:r>
              <a:rPr lang="pt-BR" sz="2200" dirty="0" err="1" smtClean="0">
                <a:latin typeface="Agency FB"/>
              </a:rPr>
              <a:t>Molotov-Ribbentrop</a:t>
            </a:r>
            <a:r>
              <a:rPr lang="pt-BR" sz="2200" dirty="0" smtClean="0">
                <a:latin typeface="Agency FB"/>
              </a:rPr>
              <a:t> - </a:t>
            </a:r>
            <a:r>
              <a:rPr lang="pt-BR" sz="2100" dirty="0">
                <a:latin typeface="Agency FB" pitchFamily="34" charset="0"/>
              </a:rPr>
              <a:t>assinado em Moscou na madrugada de 24 de agosto de 1939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Ditadura em Portugal</a:t>
            </a:r>
            <a:r>
              <a:rPr lang="pt-BR" dirty="0" smtClean="0"/>
              <a:t> 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pt-BR" dirty="0"/>
              <a:t> Enquanto Europa evoluía Portugal permanecia a margem, continuava uma monarquia até 1910. Então golpes mudaram o poder, uma ditadura ao estilo fascista foi instaurado por Salazar e este regime só veio a cair em 1974. 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476673"/>
            <a:ext cx="7772870" cy="5314528"/>
          </a:xfrm>
        </p:spPr>
        <p:txBody>
          <a:bodyPr>
            <a:normAutofit/>
          </a:bodyPr>
          <a:lstStyle/>
          <a:p>
            <a:r>
              <a:rPr lang="pt-BR" sz="3200" dirty="0" smtClean="0"/>
              <a:t>Wilson propõe o princípio da segurança coletiva a ser garantida pela Liga das Nações;</a:t>
            </a:r>
          </a:p>
          <a:p>
            <a:r>
              <a:rPr lang="pt-BR" sz="3200" dirty="0" err="1" smtClean="0"/>
              <a:t>Lloyde</a:t>
            </a:r>
            <a:r>
              <a:rPr lang="pt-BR" sz="3200" dirty="0" smtClean="0"/>
              <a:t> George, primeiro ministro britânico apoia a proposta americana;</a:t>
            </a:r>
          </a:p>
          <a:p>
            <a:r>
              <a:rPr lang="pt-BR" sz="3200" dirty="0" smtClean="0"/>
              <a:t>Mas observa a ação de </a:t>
            </a:r>
            <a:r>
              <a:rPr lang="pt-BR" sz="3200" dirty="0" err="1" smtClean="0"/>
              <a:t>Clemenceau</a:t>
            </a:r>
            <a:r>
              <a:rPr lang="pt-BR" sz="3200" dirty="0" smtClean="0"/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696354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810218"/>
          </a:xfrm>
        </p:spPr>
        <p:txBody>
          <a:bodyPr/>
          <a:lstStyle/>
          <a:p>
            <a:r>
              <a:rPr lang="pt-B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Ditadura na Espanha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Monarquia dura até 1931 e então um governo democrata é instaurado por </a:t>
            </a:r>
            <a:r>
              <a:rPr lang="pt-BR" dirty="0" err="1"/>
              <a:t>Alcalá</a:t>
            </a:r>
            <a:r>
              <a:rPr lang="pt-BR" dirty="0"/>
              <a:t> </a:t>
            </a:r>
            <a:r>
              <a:rPr lang="pt-BR" dirty="0" err="1"/>
              <a:t>Zamora</a:t>
            </a:r>
            <a:r>
              <a:rPr lang="pt-BR" dirty="0"/>
              <a:t>, </a:t>
            </a:r>
            <a:r>
              <a:rPr lang="pt-BR" dirty="0" smtClean="0"/>
              <a:t>ainda </a:t>
            </a:r>
            <a:r>
              <a:rPr lang="pt-BR" dirty="0"/>
              <a:t>assim dando insatisfações ao povo. </a:t>
            </a:r>
            <a:endParaRPr lang="pt-BR" dirty="0" smtClean="0"/>
          </a:p>
          <a:p>
            <a:r>
              <a:rPr lang="pt-BR" dirty="0" smtClean="0"/>
              <a:t>Agitações </a:t>
            </a:r>
            <a:r>
              <a:rPr lang="pt-BR" dirty="0"/>
              <a:t>sociais </a:t>
            </a:r>
            <a:r>
              <a:rPr lang="pt-BR" dirty="0" smtClean="0"/>
              <a:t>faz </a:t>
            </a:r>
            <a:r>
              <a:rPr lang="pt-BR" dirty="0"/>
              <a:t>o poder pular de mão em mão. Os partidos se dividiam entre os populares (partido socialista, partido comunista, FAI; a Frente Popular) e o fascista (Falange).</a:t>
            </a:r>
          </a:p>
          <a:p>
            <a:r>
              <a:rPr lang="pt-BR" dirty="0"/>
              <a:t> A Guerra Civil Espanhola definiu o destino do país, diversos países (inclusive a União Soviética –em mínima escala- e o Brasil) auxiliaram a Frente popular, exclui-se desta lista a França e Inglaterra (que exibiam uma fachada democrata), enquanto apenas a Alemanha e Itália auxiliavam a Falange, porém de maneira intensa, o que permitiu vitória desse grupamento, iniciava-se a ditadura de Franco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107504" y="620688"/>
            <a:ext cx="8784976" cy="5551829"/>
          </a:xfrm>
        </p:spPr>
        <p:txBody>
          <a:bodyPr>
            <a:noAutofit/>
          </a:bodyPr>
          <a:lstStyle/>
          <a:p>
            <a:r>
              <a:rPr lang="pt-BR" sz="3600" dirty="0" smtClean="0"/>
              <a:t>A França saíra como a primeira potência militar do mundo;</a:t>
            </a:r>
          </a:p>
          <a:p>
            <a:r>
              <a:rPr lang="pt-BR" sz="3600" dirty="0" smtClean="0"/>
              <a:t>A conferência foi presidida por </a:t>
            </a:r>
            <a:r>
              <a:rPr lang="pt-BR" sz="3600" dirty="0" err="1" smtClean="0"/>
              <a:t>Clemenceau</a:t>
            </a:r>
            <a:r>
              <a:rPr lang="pt-BR" sz="3600" dirty="0" smtClean="0"/>
              <a:t>;</a:t>
            </a:r>
          </a:p>
          <a:p>
            <a:r>
              <a:rPr lang="pt-BR" sz="3600" dirty="0" smtClean="0"/>
              <a:t>Fragilidade dos representantes italiano (Vittorio Orlando) e japonês, garantiu grande desenvoltura ao francês.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789065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476673"/>
            <a:ext cx="7772870" cy="5314528"/>
          </a:xfrm>
        </p:spPr>
        <p:txBody>
          <a:bodyPr>
            <a:normAutofit/>
          </a:bodyPr>
          <a:lstStyle/>
          <a:p>
            <a:r>
              <a:rPr lang="pt-BR" sz="3200" dirty="0" smtClean="0"/>
              <a:t>Alemanha, Áustria e Rússia estavam fora das negociações da conferência;</a:t>
            </a:r>
          </a:p>
          <a:p>
            <a:r>
              <a:rPr lang="pt-BR" sz="3200" dirty="0" smtClean="0"/>
              <a:t>Prevaleceram  os interesses franceses sobre os demais parceiros;</a:t>
            </a:r>
          </a:p>
          <a:p>
            <a:r>
              <a:rPr lang="pt-BR" sz="3200" dirty="0" smtClean="0"/>
              <a:t>Wilson tem que barganhar  a criação da Sociedade das Nações</a:t>
            </a:r>
          </a:p>
        </p:txBody>
      </p:sp>
    </p:spTree>
    <p:extLst>
      <p:ext uri="{BB962C8B-B14F-4D97-AF65-F5344CB8AC3E}">
        <p14:creationId xmlns:p14="http://schemas.microsoft.com/office/powerpoint/2010/main" val="3279304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476672"/>
            <a:ext cx="8291264" cy="5695845"/>
          </a:xfrm>
        </p:spPr>
        <p:txBody>
          <a:bodyPr/>
          <a:lstStyle/>
          <a:p>
            <a:r>
              <a:rPr lang="pt-BR" sz="3200" dirty="0"/>
              <a:t>Cinco grandes tratados de paz foram </a:t>
            </a:r>
            <a:r>
              <a:rPr lang="pt-BR" sz="3200" dirty="0" smtClean="0"/>
              <a:t>firmados:</a:t>
            </a:r>
          </a:p>
          <a:p>
            <a:r>
              <a:rPr lang="pt-BR" sz="3200" dirty="0" smtClean="0"/>
              <a:t>Versalhes: Saint Germain: Trianon; </a:t>
            </a:r>
          </a:p>
          <a:p>
            <a:r>
              <a:rPr lang="pt-BR" sz="3200" dirty="0" err="1" smtClean="0"/>
              <a:t>Neuilly</a:t>
            </a:r>
            <a:r>
              <a:rPr lang="pt-BR" sz="3200" dirty="0" smtClean="0"/>
              <a:t>; e</a:t>
            </a:r>
          </a:p>
          <a:p>
            <a:r>
              <a:rPr lang="pt-BR" sz="3200" dirty="0" err="1" smtClean="0"/>
              <a:t>Sèvres</a:t>
            </a:r>
            <a:r>
              <a:rPr lang="pt-BR" sz="3200" dirty="0" smtClean="0"/>
              <a:t>.</a:t>
            </a:r>
          </a:p>
          <a:p>
            <a:r>
              <a:rPr lang="pt-BR" sz="3200" dirty="0" smtClean="0"/>
              <a:t>Dispunham sobre: </a:t>
            </a:r>
            <a:r>
              <a:rPr lang="pt-BR" sz="3200" dirty="0"/>
              <a:t>desarmamento e segurança</a:t>
            </a:r>
            <a:r>
              <a:rPr lang="pt-BR" sz="3200" dirty="0" smtClean="0"/>
              <a:t>;</a:t>
            </a:r>
            <a:r>
              <a:rPr lang="pt-BR" sz="3200" dirty="0"/>
              <a:t> delimitação das fronteiras na Europa</a:t>
            </a:r>
            <a:r>
              <a:rPr lang="pt-BR" sz="3200" dirty="0" smtClean="0"/>
              <a:t>; economia e finanças.</a:t>
            </a:r>
            <a:endParaRPr lang="pt-BR" sz="3200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2061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179512" y="1646237"/>
            <a:ext cx="8856984" cy="4526280"/>
          </a:xfrm>
        </p:spPr>
        <p:txBody>
          <a:bodyPr/>
          <a:lstStyle/>
          <a:p>
            <a:r>
              <a:rPr lang="pt-BR" dirty="0" smtClean="0"/>
              <a:t>Países satisfeitos: França, </a:t>
            </a:r>
            <a:r>
              <a:rPr lang="pt-BR" dirty="0" err="1" smtClean="0"/>
              <a:t>Tchecoslaváquia</a:t>
            </a:r>
            <a:r>
              <a:rPr lang="pt-BR" dirty="0" smtClean="0"/>
              <a:t>, Iugoslávia, Romênia e Polônia.</a:t>
            </a:r>
          </a:p>
          <a:p>
            <a:endParaRPr lang="pt-BR" dirty="0"/>
          </a:p>
          <a:p>
            <a:r>
              <a:rPr lang="pt-BR" dirty="0" smtClean="0"/>
              <a:t>Países insatisfeitos: Alemanha, Áustria, Hungria, Bulgária, Turquia e Itália.</a:t>
            </a:r>
          </a:p>
          <a:p>
            <a:endParaRPr lang="pt-BR" dirty="0"/>
          </a:p>
          <a:p>
            <a:r>
              <a:rPr lang="pt-BR" dirty="0" err="1" smtClean="0"/>
              <a:t>Clemenceau</a:t>
            </a:r>
            <a:r>
              <a:rPr lang="pt-BR" dirty="0" smtClean="0"/>
              <a:t> ameaçou a Alemanha com o reinício da guerra  e com a divisão em duas se ela não aceitasse os termos da paz.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3345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323528" y="548680"/>
            <a:ext cx="8579296" cy="5472608"/>
          </a:xfrm>
        </p:spPr>
        <p:txBody>
          <a:bodyPr>
            <a:noAutofit/>
          </a:bodyPr>
          <a:lstStyle/>
          <a:p>
            <a:r>
              <a:rPr lang="pt-BR" sz="3200" dirty="0" smtClean="0"/>
              <a:t>Na perspectiva das relações internacionais europeias, ocorre o abandono da tradição da paz pela negociação entre vencedores e vencidos.</a:t>
            </a:r>
          </a:p>
          <a:p>
            <a:endParaRPr lang="pt-BR" sz="3200" dirty="0"/>
          </a:p>
          <a:p>
            <a:r>
              <a:rPr lang="pt-BR" sz="3200" dirty="0" smtClean="0"/>
              <a:t>Os estadistas europeus não consideraram a presença  de diplomatas e delegações de países não europeus.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367110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85330" y="836713"/>
            <a:ext cx="7772870" cy="4954488"/>
          </a:xfrm>
        </p:spPr>
        <p:txBody>
          <a:bodyPr>
            <a:normAutofit/>
          </a:bodyPr>
          <a:lstStyle/>
          <a:p>
            <a:r>
              <a:rPr lang="pt-BR" sz="3200" dirty="0" smtClean="0"/>
              <a:t>Na Alemanha a “paz da violência” foi rejeitada;</a:t>
            </a:r>
          </a:p>
          <a:p>
            <a:r>
              <a:rPr lang="pt-BR" sz="3200" dirty="0" smtClean="0"/>
              <a:t>A Grã-Bretanha tentará conter as ambições francesas; </a:t>
            </a:r>
          </a:p>
          <a:p>
            <a:r>
              <a:rPr lang="pt-BR" sz="3200" dirty="0" smtClean="0"/>
              <a:t>EUA rejeitam participar da sociedade das nações.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363159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otícula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Gotícu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ícu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TM04033925[[fn=Gotícula]]</Template>
  <TotalTime>110</TotalTime>
  <Words>702</Words>
  <Application>Microsoft Office PowerPoint</Application>
  <PresentationFormat>Apresentação na tela (4:3)</PresentationFormat>
  <Paragraphs>105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4" baseType="lpstr">
      <vt:lpstr>Agency FB</vt:lpstr>
      <vt:lpstr>Arial</vt:lpstr>
      <vt:lpstr>Tw Cen MT</vt:lpstr>
      <vt:lpstr>Gotícula</vt:lpstr>
      <vt:lpstr>PERÍODO ENTRE GUERRAS</vt:lpstr>
      <vt:lpstr>Ordem de Versalhes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Estados Unidos   Anos Felizes: meados de 1920   </vt:lpstr>
      <vt:lpstr>Apresentação do PowerPoint</vt:lpstr>
      <vt:lpstr>Grande Depressão:1929</vt:lpstr>
      <vt:lpstr>Crise da Inglaterra </vt:lpstr>
      <vt:lpstr>Crise da França </vt:lpstr>
      <vt:lpstr>Crise da Itália </vt:lpstr>
      <vt:lpstr>Apresentação do PowerPoint</vt:lpstr>
      <vt:lpstr> Crise da Alemanha  </vt:lpstr>
      <vt:lpstr>Apresentação do PowerPoint</vt:lpstr>
      <vt:lpstr>Os anos terríveis 1919 a 1923 </vt:lpstr>
      <vt:lpstr>Euforia Alemã 1924 a 1929</vt:lpstr>
      <vt:lpstr> Crise Alemã </vt:lpstr>
      <vt:lpstr>Ditadura Fascista na Itália </vt:lpstr>
      <vt:lpstr>Apresentação do PowerPoint</vt:lpstr>
      <vt:lpstr>Ditadura Nazista na Alemanha</vt:lpstr>
      <vt:lpstr>Apresentação do PowerPoint</vt:lpstr>
      <vt:lpstr>Apresentação do PowerPoint</vt:lpstr>
      <vt:lpstr>Ditadura em Portugal  </vt:lpstr>
      <vt:lpstr>Ditadura na Espanha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PERÍODO ENTRE GUERRAS</dc:title>
  <dc:creator>Herbert</dc:creator>
  <cp:lastModifiedBy>Herbert Schutzer</cp:lastModifiedBy>
  <cp:revision>13</cp:revision>
  <dcterms:created xsi:type="dcterms:W3CDTF">2012-09-13T19:26:48Z</dcterms:created>
  <dcterms:modified xsi:type="dcterms:W3CDTF">2015-09-01T19:35:09Z</dcterms:modified>
</cp:coreProperties>
</file>