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71" r:id="rId15"/>
    <p:sldId id="266" r:id="rId16"/>
    <p:sldId id="267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642AE-7484-49C4-B9F3-0757C933E278}" type="datetimeFigureOut">
              <a:rPr lang="pt-BR" smtClean="0"/>
              <a:t>20/05/2013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1F7BA-606E-4578-ACD2-F2D8FD14B7C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7CAEF90-77ED-49B0-8C81-9F1F40528998}" type="datetime1">
              <a:rPr lang="pt-BR" smtClean="0"/>
              <a:t>20/05/2013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61ED-61FA-4CDF-A8C5-285EA9B0D7DC}" type="datetime1">
              <a:rPr lang="pt-BR" smtClean="0"/>
              <a:t>20/05/2013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C2E63-5235-4FB2-A31E-6D6D05E52117}" type="datetime1">
              <a:rPr lang="pt-BR" smtClean="0"/>
              <a:t>20/05/2013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683519-09D2-49C3-A8D0-C425F749AE01}" type="datetime1">
              <a:rPr lang="pt-BR" smtClean="0"/>
              <a:t>20/05/2013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9B63F86-C34D-4216-AAB3-2C217124D0CC}" type="datetime1">
              <a:rPr lang="pt-BR" smtClean="0"/>
              <a:t>20/05/2013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180BE-9092-42DF-8E63-5DB45F66380A}" type="datetime1">
              <a:rPr lang="pt-BR" smtClean="0"/>
              <a:t>20/05/2013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439B-C020-41E9-851D-E1B92E2B272A}" type="datetime1">
              <a:rPr lang="pt-BR" smtClean="0"/>
              <a:t>20/05/2013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7F48A5-31CE-4568-9765-4253F4563A28}" type="datetime1">
              <a:rPr lang="pt-BR" smtClean="0"/>
              <a:t>20/05/2013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17922-027A-44EC-90B5-8859E214BDF9}" type="datetime1">
              <a:rPr lang="pt-BR" smtClean="0"/>
              <a:t>20/05/2013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56373F-7B06-41CE-B1A3-FFD565173342}" type="datetime1">
              <a:rPr lang="pt-BR" smtClean="0"/>
              <a:t>20/05/2013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0C9F10-6734-4BF0-BCCB-CCE5A4158A88}" type="datetime1">
              <a:rPr lang="pt-BR" smtClean="0"/>
              <a:t>20/05/2013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0CE3FB-BA64-44D0-9F58-32FC447283D5}" type="datetime1">
              <a:rPr lang="pt-BR" smtClean="0"/>
              <a:t>20/05/2013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C84A260-6937-49A7-8802-2DFB3E4FE4C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7056" y="1556792"/>
            <a:ext cx="8496944" cy="1470025"/>
          </a:xfrm>
        </p:spPr>
        <p:txBody>
          <a:bodyPr/>
          <a:lstStyle/>
          <a:p>
            <a:r>
              <a:rPr lang="pt-B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Perspectivas da Gestão Educacional </a:t>
            </a:r>
            <a:r>
              <a:rPr lang="pt-B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pt-BR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Lück</a:t>
            </a:r>
            <a:r>
              <a:rPr lang="pt-B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Heloísa</a:t>
            </a: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Gestão Escolar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C:\Users\Luiz Schutzer\AppData\Local\Microsoft\Windows\Temporary Internet Files\Content.Word\federalista 205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980" y="827224"/>
            <a:ext cx="5400040" cy="520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Pode-se  através dos gráficos:</a:t>
            </a:r>
          </a:p>
          <a:p>
            <a:r>
              <a:rPr lang="pt-BR" dirty="0" smtClean="0"/>
              <a:t>Observar a visão do conjunto;</a:t>
            </a:r>
          </a:p>
          <a:p>
            <a:r>
              <a:rPr lang="pt-BR" dirty="0" smtClean="0"/>
              <a:t>Pontos de atenção;</a:t>
            </a:r>
          </a:p>
          <a:p>
            <a:r>
              <a:rPr lang="pt-BR" dirty="0" smtClean="0"/>
              <a:t>Orientações estratégicas;</a:t>
            </a:r>
          </a:p>
          <a:p>
            <a:r>
              <a:rPr lang="pt-BR" dirty="0" smtClean="0"/>
              <a:t>Ações interligadas.</a:t>
            </a:r>
          </a:p>
          <a:p>
            <a:pPr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Dessa forma, podem ser analisadas as questões fundamentais e novos desafios da gestão escolar.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Dinâmica da mudança e suas implicações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Como vemos a realidade e como participamos dela na atualidade:</a:t>
            </a:r>
          </a:p>
          <a:p>
            <a:r>
              <a:rPr lang="pt-BR" dirty="0" smtClean="0"/>
              <a:t>Consciência de que autoritarismo, centralização, conservadorismo conduzem ao desperdício;</a:t>
            </a:r>
          </a:p>
          <a:p>
            <a:r>
              <a:rPr lang="pt-BR" dirty="0" smtClean="0"/>
              <a:t>O novo paradigma que emerge busca superar tais limitações;</a:t>
            </a:r>
          </a:p>
          <a:p>
            <a:r>
              <a:rPr lang="pt-BR" dirty="0" smtClean="0"/>
              <a:t>Marcado pela forte tendência de práticas interativas, participativas e democráticas.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just"/>
            <a:r>
              <a:rPr lang="pt-BR" dirty="0" smtClean="0"/>
              <a:t>A sociedade colocou a escola no centro de sua atenção, porque reconhece que a atualidade está centrada no conhecimento e isto passa a ser estratégico;</a:t>
            </a:r>
          </a:p>
          <a:p>
            <a:pPr algn="just"/>
            <a:r>
              <a:rPr lang="pt-BR" dirty="0" smtClean="0"/>
              <a:t>Contudo, essa atenção vem sendo conduzida de maneira plena;</a:t>
            </a:r>
          </a:p>
          <a:p>
            <a:pPr algn="just"/>
            <a:r>
              <a:rPr lang="pt-BR" dirty="0" smtClean="0"/>
              <a:t>Dessa forma, são demandadas mudanças urgentes na escola, a fim de que garanta a formação competente de seus alunos;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Todo movimento no sentido de rever a concepção de educação e da relação escola-sociedade, tem demandado dos estabelecimentos de ensino um esforço especial de gestão;</a:t>
            </a:r>
          </a:p>
          <a:p>
            <a:pPr algn="just"/>
            <a:r>
              <a:rPr lang="pt-BR" dirty="0" smtClean="0"/>
              <a:t>De organização dos processos socioeducacionais e de articulação de seu talento e energia humana;</a:t>
            </a:r>
          </a:p>
          <a:p>
            <a:pPr algn="just"/>
            <a:r>
              <a:rPr lang="pt-BR" dirty="0" smtClean="0"/>
              <a:t>De recursos e processos, com vista à promoção de experiências de formação de seus alunos, capazes de transformá-los em cidadãos participativos na sociedade.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Questões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faça um gráfico das áreas do trabalho escolar com os dados a seguir:</a:t>
            </a:r>
          </a:p>
          <a:p>
            <a:r>
              <a:rPr lang="pt-BR" dirty="0" smtClean="0"/>
              <a:t>Demandas resolvidas:</a:t>
            </a:r>
          </a:p>
          <a:p>
            <a:r>
              <a:rPr lang="pt-BR" dirty="0"/>
              <a:t>a</a:t>
            </a:r>
            <a:r>
              <a:rPr lang="pt-BR" dirty="0" smtClean="0"/>
              <a:t>) estrutura: 6;</a:t>
            </a:r>
          </a:p>
          <a:p>
            <a:r>
              <a:rPr lang="pt-BR" dirty="0"/>
              <a:t>b</a:t>
            </a:r>
            <a:r>
              <a:rPr lang="pt-BR" dirty="0" smtClean="0"/>
              <a:t>) funcionamento: 3</a:t>
            </a:r>
          </a:p>
          <a:p>
            <a:r>
              <a:rPr lang="pt-BR" dirty="0"/>
              <a:t>c</a:t>
            </a:r>
            <a:r>
              <a:rPr lang="pt-BR" dirty="0" smtClean="0"/>
              <a:t>) condições humanas: 8</a:t>
            </a:r>
          </a:p>
          <a:p>
            <a:r>
              <a:rPr lang="pt-BR" dirty="0"/>
              <a:t>d</a:t>
            </a:r>
            <a:r>
              <a:rPr lang="pt-BR" dirty="0" smtClean="0"/>
              <a:t>) condições materiais: 2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Analise o gráfico elencando os pontos de atenção.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2) Construa um gráfico das dimensões da gestão escolar com os dados a seguir:</a:t>
            </a:r>
          </a:p>
          <a:p>
            <a:r>
              <a:rPr lang="pt-BR" dirty="0"/>
              <a:t>a</a:t>
            </a:r>
            <a:r>
              <a:rPr lang="pt-BR" dirty="0" smtClean="0"/>
              <a:t>) dimensão pedagógica: 10;</a:t>
            </a:r>
          </a:p>
          <a:p>
            <a:r>
              <a:rPr lang="pt-BR" dirty="0"/>
              <a:t>b</a:t>
            </a:r>
            <a:r>
              <a:rPr lang="pt-BR" dirty="0" smtClean="0"/>
              <a:t>) dimensão política 7;</a:t>
            </a:r>
          </a:p>
          <a:p>
            <a:r>
              <a:rPr lang="pt-BR" dirty="0"/>
              <a:t>c</a:t>
            </a:r>
            <a:r>
              <a:rPr lang="pt-BR" dirty="0" smtClean="0"/>
              <a:t>) dimensão financeira: 3;</a:t>
            </a:r>
          </a:p>
          <a:p>
            <a:r>
              <a:rPr lang="pt-BR" dirty="0"/>
              <a:t>d</a:t>
            </a:r>
            <a:r>
              <a:rPr lang="pt-BR" dirty="0" smtClean="0"/>
              <a:t>) dimensão administrativa: 12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Analise os desequilíbrios encontrados e apontando os que são prejudiciais aos objetivos educacionais.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210146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Contexto atual da educação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Superar o enfoque limitado de administração;</a:t>
            </a:r>
          </a:p>
          <a:p>
            <a:endParaRPr lang="pt-BR" dirty="0"/>
          </a:p>
          <a:p>
            <a:r>
              <a:rPr lang="pt-BR" dirty="0" smtClean="0"/>
              <a:t>Os problemas educacionais são complexos;</a:t>
            </a:r>
          </a:p>
          <a:p>
            <a:endParaRPr lang="pt-BR" dirty="0"/>
          </a:p>
          <a:p>
            <a:r>
              <a:rPr lang="pt-BR" dirty="0" smtClean="0"/>
              <a:t>Demandam uma visão global;</a:t>
            </a:r>
          </a:p>
          <a:p>
            <a:endParaRPr lang="pt-BR" dirty="0"/>
          </a:p>
          <a:p>
            <a:r>
              <a:rPr lang="pt-BR" dirty="0" smtClean="0"/>
              <a:t>Ação articulada.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 de gestão educacional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algn="just"/>
            <a:r>
              <a:rPr lang="pt-BR" dirty="0" smtClean="0"/>
              <a:t>Área que tem como finalidade estabelecer o direcionamento e a mobilização que sustente e dinamize o modo de ser e de fazer dos sistemas de ensino e das escolas, buscando a realização de uma ação conjunta e articulada objetivando a qualidade do ensino.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de superar carências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dirty="0" smtClean="0"/>
              <a:t>de orientação e de liderança, exercida a partir de princípios democráticos e participativos;</a:t>
            </a:r>
          </a:p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dirty="0" smtClean="0"/>
              <a:t>de referencial teórico-metodológico avançado;</a:t>
            </a:r>
          </a:p>
          <a:p>
            <a:pPr>
              <a:buFont typeface="Wingdings" pitchFamily="2" charset="2"/>
              <a:buChar char="Ø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 </a:t>
            </a:r>
            <a:r>
              <a:rPr lang="pt-BR" dirty="0" smtClean="0"/>
              <a:t>de uma perspectiva de superação efetiva das dificuldades.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 de superação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gestão educacional deve atuar de forma:</a:t>
            </a:r>
          </a:p>
          <a:p>
            <a:pPr algn="ctr">
              <a:buFont typeface="Wingdings" pitchFamily="2" charset="2"/>
              <a:buChar char="q"/>
            </a:pPr>
            <a:r>
              <a:rPr lang="pt-BR" dirty="0"/>
              <a:t>a</a:t>
            </a:r>
            <a:r>
              <a:rPr lang="pt-BR" dirty="0" smtClean="0"/>
              <a:t>) inspiradora;</a:t>
            </a:r>
          </a:p>
          <a:p>
            <a:pPr algn="ctr">
              <a:buFont typeface="Wingdings" pitchFamily="2" charset="2"/>
              <a:buChar char="q"/>
            </a:pPr>
            <a:endParaRPr lang="pt-BR" dirty="0" smtClean="0"/>
          </a:p>
          <a:p>
            <a:pPr algn="ctr">
              <a:buFont typeface="Wingdings" pitchFamily="2" charset="2"/>
              <a:buChar char="q"/>
            </a:pPr>
            <a:r>
              <a:rPr lang="pt-BR" dirty="0" smtClean="0"/>
              <a:t>b) </a:t>
            </a:r>
            <a:r>
              <a:rPr lang="pt-BR" dirty="0" err="1" smtClean="0"/>
              <a:t>mobilizadora</a:t>
            </a:r>
            <a:r>
              <a:rPr lang="pt-BR" dirty="0" smtClean="0"/>
              <a:t>;</a:t>
            </a:r>
          </a:p>
          <a:p>
            <a:pPr algn="ctr">
              <a:buFont typeface="Wingdings" pitchFamily="2" charset="2"/>
              <a:buChar char="q"/>
            </a:pPr>
            <a:endParaRPr lang="pt-BR" dirty="0" smtClean="0"/>
          </a:p>
          <a:p>
            <a:pPr algn="ctr">
              <a:buFont typeface="Wingdings" pitchFamily="2" charset="2"/>
              <a:buChar char="q"/>
            </a:pPr>
            <a:r>
              <a:rPr lang="pt-BR" dirty="0" smtClean="0"/>
              <a:t>c) enérgica;</a:t>
            </a:r>
          </a:p>
          <a:p>
            <a:pPr algn="ctr">
              <a:buFont typeface="Wingdings" pitchFamily="2" charset="2"/>
              <a:buChar char="q"/>
            </a:pPr>
            <a:endParaRPr lang="pt-BR" dirty="0" smtClean="0"/>
          </a:p>
          <a:p>
            <a:pPr algn="ctr">
              <a:buFont typeface="Wingdings" pitchFamily="2" charset="2"/>
              <a:buChar char="q"/>
            </a:pPr>
            <a:r>
              <a:rPr lang="pt-BR" dirty="0" smtClean="0"/>
              <a:t>d) competente.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pt-BR" dirty="0" smtClean="0"/>
              <a:t>Alcance da efetividade entende-se:</a:t>
            </a:r>
          </a:p>
          <a:p>
            <a:r>
              <a:rPr lang="pt-BR" dirty="0"/>
              <a:t>a</a:t>
            </a:r>
            <a:r>
              <a:rPr lang="pt-BR" dirty="0" smtClean="0"/>
              <a:t>) realização de objetivos avançados, em acordo com novas necessidades de transformação </a:t>
            </a:r>
            <a:r>
              <a:rPr lang="pt-BR" dirty="0" err="1" smtClean="0"/>
              <a:t>sócio-econômica-cultural</a:t>
            </a:r>
            <a:r>
              <a:rPr lang="pt-BR" dirty="0" smtClean="0"/>
              <a:t>;</a:t>
            </a:r>
          </a:p>
          <a:p>
            <a:r>
              <a:rPr lang="pt-BR" dirty="0"/>
              <a:t>b</a:t>
            </a:r>
            <a:r>
              <a:rPr lang="pt-BR" dirty="0" smtClean="0"/>
              <a:t>) desenvolvimento criativo e aberto de competências humanas;</a:t>
            </a:r>
          </a:p>
          <a:p>
            <a:r>
              <a:rPr lang="pt-BR" dirty="0"/>
              <a:t>c</a:t>
            </a:r>
            <a:r>
              <a:rPr lang="pt-BR" dirty="0" smtClean="0"/>
              <a:t>) mediante a dinamização do talento humano;</a:t>
            </a:r>
          </a:p>
          <a:p>
            <a:r>
              <a:rPr lang="pt-BR" dirty="0"/>
              <a:t>d</a:t>
            </a:r>
            <a:r>
              <a:rPr lang="pt-BR" dirty="0" smtClean="0"/>
              <a:t>) organização competente do trabalho e emprego criativo de recursos.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 a aplicação dessas orientações a gestão não atinge o sucesso esperado, orientando-se por:</a:t>
            </a:r>
          </a:p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dirty="0" smtClean="0"/>
              <a:t>perspectivas burocráticas isoladas e eventuais;</a:t>
            </a:r>
          </a:p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dirty="0" smtClean="0"/>
              <a:t>focalizar projetos isolados e soluções pontuais e localizadas;</a:t>
            </a:r>
          </a:p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pt-BR" dirty="0" smtClean="0"/>
              <a:t>realização de atividades sem orientação.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Ação educacional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Objetiva promover: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 organização, mobilização das condições estruturais, funcionais, materiais e humanas;</a:t>
            </a:r>
          </a:p>
          <a:p>
            <a:pPr>
              <a:buFont typeface="Wingdings" pitchFamily="2" charset="2"/>
              <a:buChar char="ü"/>
            </a:pPr>
            <a:endParaRPr lang="pt-BR" dirty="0"/>
          </a:p>
          <a:p>
            <a:pPr>
              <a:buFont typeface="Wingdings" pitchFamily="2" charset="2"/>
              <a:buChar char="v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orientadas para: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Promoção efetiva da aprendizagem;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Contribuir para enfrentar os desafios  da sociedade globalizada e da economia.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Visualização das ações da gestão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Espaço Reservado para Conteúdo 5" descr="C:\Users\Luiz Schutzer\AppData\Local\Microsoft\Windows\Temporary Internet Files\Content.Word\federalista 2050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32187" y="1600200"/>
            <a:ext cx="5717625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C84A260-6937-49A7-8802-2DFB3E4FE4C6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628</Words>
  <Application>Microsoft Office PowerPoint</Application>
  <PresentationFormat>Apresentação na tela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Balcão Envidraçado</vt:lpstr>
      <vt:lpstr>Perspectivas da Gestão Educacional  Lück Heloísa</vt:lpstr>
      <vt:lpstr>Contexto atual da educação</vt:lpstr>
      <vt:lpstr>Conceito de gestão educacional</vt:lpstr>
      <vt:lpstr>Gestão de superar carências</vt:lpstr>
      <vt:lpstr>Formas de superação</vt:lpstr>
      <vt:lpstr>Slide 6</vt:lpstr>
      <vt:lpstr>Slide 7</vt:lpstr>
      <vt:lpstr>Ação educacional</vt:lpstr>
      <vt:lpstr>Visualização das ações da gestão</vt:lpstr>
      <vt:lpstr>Slide 10</vt:lpstr>
      <vt:lpstr>Slide 11</vt:lpstr>
      <vt:lpstr>Dinâmica da mudança e suas implicações</vt:lpstr>
      <vt:lpstr>Slide 13</vt:lpstr>
      <vt:lpstr>Slide 14</vt:lpstr>
      <vt:lpstr>Questões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Perspectivas da Gestão Educacional  Lück Heloísa</dc:title>
  <dc:creator>Herbert</dc:creator>
  <cp:lastModifiedBy>Herbert</cp:lastModifiedBy>
  <cp:revision>14</cp:revision>
  <dcterms:created xsi:type="dcterms:W3CDTF">2013-05-12T20:10:01Z</dcterms:created>
  <dcterms:modified xsi:type="dcterms:W3CDTF">2013-05-20T10:42:33Z</dcterms:modified>
</cp:coreProperties>
</file>