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riângulo isósceles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iângulo retângulo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Triângulo isósceles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  <p:cxnSp>
        <p:nvCxnSpPr>
          <p:cNvPr id="11" name="Conector reto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to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riângulo retângulo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Conector reto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to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3F4658D0-84DD-4A90-8848-B067C47EEEF6}" type="datetimeFigureOut">
              <a:rPr lang="pt-BR" smtClean="0"/>
              <a:t>30/08/2012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5872CA5-D858-4E2E-BFB0-F546FDC61AF0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wipe dir="d"/>
  </p:transition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7" name="Picture 1" descr="C:\Users\Herbert\Pictures\alema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56"/>
            <a:ext cx="9144000" cy="685804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>
            <a:bevelT prst="angle"/>
          </a:sp3d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7158" y="1285860"/>
            <a:ext cx="7772400" cy="2100276"/>
          </a:xfrm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t-BR" b="1" i="1" u="sng" dirty="0">
                <a:ln w="11430">
                  <a:solidFill>
                    <a:schemeClr val="accent1">
                      <a:lumMod val="40000"/>
                      <a:lumOff val="60000"/>
                    </a:schemeClr>
                  </a:solidFill>
                </a:ln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 Surgimento da Bipolaridade a Europa e a Primeira Guerra Mundial </a:t>
            </a:r>
            <a:r>
              <a:rPr lang="pt-BR" b="1" i="1" u="sng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pt-BR" b="1" i="1" u="sng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pt-B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57290" y="3714752"/>
            <a:ext cx="6400800" cy="1752600"/>
          </a:xfrm>
        </p:spPr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/>
            <a:r>
              <a:rPr lang="pt-BR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História Contemporânea</a:t>
            </a:r>
            <a:endParaRPr lang="pt-BR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929354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§"/>
            </a:pPr>
            <a:r>
              <a:rPr lang="pt-BR" dirty="0"/>
              <a:t> A </a:t>
            </a:r>
            <a:r>
              <a:rPr lang="pt-BR" dirty="0" err="1"/>
              <a:t>deteriorização</a:t>
            </a:r>
            <a:r>
              <a:rPr lang="pt-BR" dirty="0"/>
              <a:t> das relações entre a Alemanha e a Rússia, e em conseqüência, a superação do isolamento da Franca tiveram inicio ainda na época de Bismark. </a:t>
            </a:r>
            <a:endParaRPr lang="pt-BR" dirty="0" smtClean="0"/>
          </a:p>
          <a:p>
            <a:pPr algn="just">
              <a:buFont typeface="Wingdings" pitchFamily="2" charset="2"/>
              <a:buChar char="§"/>
            </a:pPr>
            <a:r>
              <a:rPr lang="pt-BR" dirty="0" smtClean="0"/>
              <a:t>Por </a:t>
            </a:r>
            <a:r>
              <a:rPr lang="pt-BR" dirty="0"/>
              <a:t>outro lado, o novo chanceler alemão </a:t>
            </a:r>
            <a:r>
              <a:rPr lang="pt-BR" dirty="0" err="1"/>
              <a:t>von</a:t>
            </a:r>
            <a:r>
              <a:rPr lang="pt-BR" dirty="0"/>
              <a:t> </a:t>
            </a:r>
            <a:r>
              <a:rPr lang="pt-BR" dirty="0" err="1"/>
              <a:t>Caprivi</a:t>
            </a:r>
            <a:r>
              <a:rPr lang="pt-BR" dirty="0"/>
              <a:t>, preservou a vertente principal da política externa de </a:t>
            </a:r>
            <a:r>
              <a:rPr lang="pt-BR" dirty="0" err="1"/>
              <a:t>Bismak</a:t>
            </a:r>
            <a:r>
              <a:rPr lang="pt-BR" dirty="0"/>
              <a:t>. </a:t>
            </a:r>
            <a:endParaRPr lang="pt-BR" dirty="0" smtClean="0"/>
          </a:p>
          <a:p>
            <a:pPr algn="just">
              <a:buFont typeface="Wingdings" pitchFamily="2" charset="2"/>
              <a:buChar char="§"/>
            </a:pPr>
            <a:r>
              <a:rPr lang="pt-BR" dirty="0" smtClean="0"/>
              <a:t>O </a:t>
            </a:r>
            <a:r>
              <a:rPr lang="pt-BR" dirty="0"/>
              <a:t>novo rumo da política alemã, depois de 1890, permaneceu sob a primazia da política européia, representando a continuação da política continental de segurança de Bismark, porém, com a tentativa de ganhar a Grã-Bretanha como novo parceiro. </a:t>
            </a:r>
            <a:endParaRPr lang="pt-BR" dirty="0" smtClean="0"/>
          </a:p>
          <a:p>
            <a:pPr algn="just">
              <a:buFont typeface="Wingdings" pitchFamily="2" charset="2"/>
              <a:buChar char="§"/>
            </a:pPr>
            <a:r>
              <a:rPr lang="pt-BR" dirty="0" smtClean="0"/>
              <a:t>Ao </a:t>
            </a:r>
            <a:r>
              <a:rPr lang="pt-BR" dirty="0"/>
              <a:t>mesmo tempo, </a:t>
            </a:r>
            <a:r>
              <a:rPr lang="pt-BR" dirty="0" err="1"/>
              <a:t>Caprivi</a:t>
            </a:r>
            <a:r>
              <a:rPr lang="pt-BR" dirty="0"/>
              <a:t> seguiu a idéia de uma união aduaneira da Europa central e fechou tratado comercial com diversos Estados.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dirty="0"/>
              <a:t>Os dirigentes da política externa alemã nunca consideraram possível um pacto entre a Rússia e a França, principalmente por causa da adversidade de seus sistemas de política interna.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A </a:t>
            </a:r>
            <a:r>
              <a:rPr lang="pt-BR" dirty="0"/>
              <a:t>declaração de guerra econômica com o interdito de </a:t>
            </a:r>
            <a:r>
              <a:rPr lang="pt-BR" i="1" dirty="0" err="1"/>
              <a:t>Lombart</a:t>
            </a:r>
            <a:r>
              <a:rPr lang="pt-BR" dirty="0"/>
              <a:t>, em 1887, o não prolongamento do tratado de resseguro e as tentativas paralelas da Alemanha de aproximar-se da Grã-Bretanha levaram a Rússia para o lado da França.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dirty="0"/>
              <a:t>A aliança franco-russa, cuja duração estendeu-se ao período da 1</a:t>
            </a:r>
            <a:r>
              <a:rPr lang="pt-BR" dirty="0">
                <a:sym typeface="Symbol"/>
              </a:rPr>
              <a:t></a:t>
            </a:r>
            <a:r>
              <a:rPr lang="pt-BR" dirty="0"/>
              <a:t> Guerra, dando um fim ao isolamento diplomático francês de mais de 20 anos. 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A </a:t>
            </a:r>
            <a:r>
              <a:rPr lang="pt-BR" dirty="0"/>
              <a:t>aliança era um pacto militar defensivo que previa a ajuda militar mútua no caso de um dos parceiros ser atacado pela Alemanha</a:t>
            </a:r>
            <a:r>
              <a:rPr lang="pt-BR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dirty="0"/>
              <a:t>No caso de uma mobilização militar de um dos estados da Tríplice Aliança, a França e a Rússia responderiam em conjunto.  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Pela </a:t>
            </a:r>
            <a:r>
              <a:rPr lang="pt-BR" dirty="0"/>
              <a:t>perspectiva da Alemanha, a conclusão da aliança franco-russa criou a possibilidade, sempre muito temida na política alemã, de uma guerra em duas frentes. 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 smtClean="0"/>
              <a:t>Para lidar com essa possibilidade os militares alemães desenvolveram o </a:t>
            </a:r>
            <a:r>
              <a:rPr lang="pt-BR" b="1" i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Plano </a:t>
            </a:r>
            <a:r>
              <a:rPr lang="pt-BR" b="1" i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Schieffen</a:t>
            </a:r>
            <a:r>
              <a:rPr lang="pt-BR" dirty="0" smtClean="0"/>
              <a:t>, que era encarado como uma receita sacrossanta de vitória e que desde então pregava não só o pensamento militar, como também decisões políticas.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O plano supunha a incapacidade de uma rápida mobilização das forcas armadas russas e previa, no caso de um conflito com a França e a Rússia, conduzir o conjunto das forças armadas alemãs, desprezando a neutralidade da Bélgica, a uma batalha violenta e decisiva contra a Franca e, após uma rápida vitória, construir a frente do leste contra a Rússia.</a:t>
            </a:r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/>
              <a:t>A política externa do chanceler </a:t>
            </a:r>
            <a:r>
              <a:rPr lang="pt-BR" dirty="0" err="1"/>
              <a:t>Caprivi</a:t>
            </a:r>
            <a:r>
              <a:rPr lang="pt-BR" dirty="0"/>
              <a:t> subestimava a possibilidade de uma aliança entre a Rússia e a França e, ao mesmo tempo, superestimava o potencial de uma aproximação entre a Alemanha e a </a:t>
            </a:r>
            <a:r>
              <a:rPr lang="pt-BR" dirty="0" smtClean="0"/>
              <a:t>Grã-Bretanha</a:t>
            </a:r>
            <a:r>
              <a:rPr lang="pt-BR" dirty="0"/>
              <a:t>. </a:t>
            </a: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Ele </a:t>
            </a:r>
            <a:r>
              <a:rPr lang="pt-BR" dirty="0"/>
              <a:t>procurava obter apoio britânico no continente em troca de concessões coloniais.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/>
              <a:t>No inicio de 1897, a política externa alemã entrou numa nova fase, a da mão livre e da </a:t>
            </a:r>
            <a:r>
              <a:rPr lang="pt-BR" b="1" i="1" dirty="0" err="1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Weltpolitik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dirty="0"/>
              <a:t>o que fez surgir definitivamente o antagonismo </a:t>
            </a:r>
            <a:r>
              <a:rPr lang="pt-BR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teuto-britânico</a:t>
            </a:r>
            <a:r>
              <a:rPr lang="pt-BR" dirty="0"/>
              <a:t>. 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Tal </a:t>
            </a:r>
            <a:r>
              <a:rPr lang="pt-BR" dirty="0"/>
              <a:t>política definiu como meta não assumir compromissos ou formar alianças nem com a Rússia e nem com a Grã-Bretanha, até que a Alemanha possuísse uma armada suficientemente grande para formar com a Rússia um pacto contra a Grã-Bretanha. 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072230"/>
          </a:xfrm>
        </p:spPr>
        <p:txBody>
          <a:bodyPr>
            <a:normAutofit fontScale="77500" lnSpcReduction="20000"/>
          </a:bodyPr>
          <a:lstStyle/>
          <a:p>
            <a:r>
              <a:rPr lang="pt-BR" dirty="0"/>
              <a:t> </a:t>
            </a:r>
          </a:p>
          <a:p>
            <a:pPr algn="just">
              <a:buFont typeface="Wingdings" pitchFamily="2" charset="2"/>
              <a:buChar char="q"/>
            </a:pPr>
            <a:r>
              <a:rPr lang="pt-BR" dirty="0"/>
              <a:t>A Alemanha Guilhermina não queria a dominação do mundo, como iria </a:t>
            </a:r>
            <a:r>
              <a:rPr lang="pt-BR" dirty="0" err="1"/>
              <a:t>quere-la</a:t>
            </a:r>
            <a:r>
              <a:rPr lang="pt-BR" dirty="0"/>
              <a:t> mais tarde o 3</a:t>
            </a:r>
            <a:r>
              <a:rPr lang="pt-BR" dirty="0">
                <a:sym typeface="Symbol"/>
              </a:rPr>
              <a:t></a:t>
            </a:r>
            <a:r>
              <a:rPr lang="pt-BR" dirty="0"/>
              <a:t> Reich, mas reivindicou uma posição como grande potência mundial, que corresponde ao seu poderio econômico.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Segundo </a:t>
            </a:r>
            <a:r>
              <a:rPr lang="pt-BR" dirty="0" err="1"/>
              <a:t>Brigde</a:t>
            </a:r>
            <a:r>
              <a:rPr lang="pt-BR" dirty="0"/>
              <a:t> e </a:t>
            </a:r>
            <a:r>
              <a:rPr lang="pt-BR" dirty="0" err="1"/>
              <a:t>Bullen</a:t>
            </a:r>
            <a:r>
              <a:rPr lang="pt-BR" dirty="0"/>
              <a:t>, o tão aspirado status de potência mundial, significaria, na prática, que nenhuma outra potência teria o direito de decidir qualquer assunto, dentro da política internacional, sem a autorização da Alemanha. 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Mas</a:t>
            </a:r>
            <a:r>
              <a:rPr lang="pt-BR" dirty="0"/>
              <a:t>, além das proclamações de que o futuro da Alemanha se encontrava no mundo todo, a política alemã não transmitia uma definição precisa dos objetivos concretos de sua política mundial.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Na </a:t>
            </a:r>
            <a:r>
              <a:rPr lang="pt-BR" dirty="0"/>
              <a:t>prática, a política mundial alemã era um movimento sem rumo e sem metas. 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Courier New" pitchFamily="49" charset="0"/>
              <a:buChar char="o"/>
            </a:pPr>
            <a:r>
              <a:rPr lang="pt-BR" dirty="0"/>
              <a:t>Na verdade, a </a:t>
            </a:r>
            <a:r>
              <a:rPr lang="pt-BR" b="1" i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Weltpolitik</a:t>
            </a:r>
            <a:r>
              <a:rPr lang="pt-BR" dirty="0"/>
              <a:t> alemã era inexplicável, mas possuía um grande vínculo com a política interna.   </a:t>
            </a:r>
            <a:endParaRPr lang="pt-BR" dirty="0" smtClean="0"/>
          </a:p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A </a:t>
            </a:r>
            <a:r>
              <a:rPr lang="pt-BR" dirty="0"/>
              <a:t>política externa da Alemanha tinha como base a “instrumentalização da expansão”, de uma maneira fria e calculista.   </a:t>
            </a:r>
            <a:endParaRPr lang="pt-BR" dirty="0" smtClean="0"/>
          </a:p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A </a:t>
            </a:r>
            <a:r>
              <a:rPr lang="pt-BR" b="1" i="1" cap="all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Weltpolitik</a:t>
            </a:r>
            <a:r>
              <a:rPr lang="pt-BR" dirty="0"/>
              <a:t> representaria a tentativa de corroborar a legitimidade do Estado autoritário e desviar a necessidade de reformas sociais e políticas.  </a:t>
            </a:r>
            <a:endParaRPr lang="pt-BR" dirty="0" smtClean="0"/>
          </a:p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A </a:t>
            </a:r>
            <a:r>
              <a:rPr lang="pt-BR" dirty="0"/>
              <a:t>intervenção da Alemanha, em 1909, na chamada crise da anexação da Bósnia, transformou conflitos regionais em um plano de confronto entre grandes potências e marcou uma etapa importante no desdobramento da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“Primeira Guerra Mundial”.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pt-BR" dirty="0"/>
              <a:t>Na segunda crise Marroquina, assim que a França tomou a capital do Marrocos, para dominar uma revolta contra o sultão, a Alemanha contrariada, enviou uma canhoneira para a região. 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Mas </a:t>
            </a:r>
            <a:r>
              <a:rPr lang="pt-BR" dirty="0"/>
              <a:t>a Inglaterra se mostrou a favor da França fazendo com que a Alemanha recuasse, pois seus aliados não estavam prontos para um confronto.</a:t>
            </a:r>
          </a:p>
          <a:p>
            <a:pPr>
              <a:buNone/>
            </a:pPr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dirty="0"/>
              <a:t>Depois da segunda crise marroquina, a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Tríplice</a:t>
            </a:r>
            <a:r>
              <a:rPr lang="pt-BR" dirty="0"/>
              <a:t> </a:t>
            </a:r>
            <a:r>
              <a:rPr lang="pt-BR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Entente</a:t>
            </a:r>
            <a:r>
              <a:rPr lang="pt-BR" dirty="0"/>
              <a:t> se fortaleceu e acabou causando uma corrida armamentista entre os países europeus</a:t>
            </a:r>
            <a:r>
              <a:rPr lang="pt-BR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 </a:t>
            </a:r>
            <a:r>
              <a:rPr lang="pt-BR" dirty="0"/>
              <a:t>Os dois blocos perceberam que um confronto seria inevitável.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25963"/>
          </a:xfrm>
        </p:spPr>
        <p:txBody>
          <a:bodyPr/>
          <a:lstStyle/>
          <a:p>
            <a:pPr algn="just">
              <a:buFont typeface="Wingdings" pitchFamily="2" charset="2"/>
              <a:buChar char="q"/>
            </a:pPr>
            <a:r>
              <a:rPr lang="pt-BR" dirty="0"/>
              <a:t>A constituição de dois blocos de poderes antagônicos separou as grandes potências após </a:t>
            </a:r>
            <a:r>
              <a:rPr lang="pt-BR" dirty="0" smtClean="0"/>
              <a:t>1890;</a:t>
            </a:r>
          </a:p>
          <a:p>
            <a:pPr algn="just">
              <a:buFont typeface="Wingdings" pitchFamily="2" charset="2"/>
              <a:buChar char="q"/>
            </a:pPr>
            <a:r>
              <a:rPr lang="pt-BR" dirty="0"/>
              <a:t>De um lado, a </a:t>
            </a:r>
            <a:r>
              <a:rPr lang="pt-BR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Tríplice Aliança</a:t>
            </a:r>
            <a:r>
              <a:rPr lang="pt-BR" dirty="0"/>
              <a:t>, formada por Alemanha, Áustria-Hungria e a Itália, e de outro a </a:t>
            </a:r>
            <a:r>
              <a:rPr lang="pt-BR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Tríplice </a:t>
            </a:r>
            <a:r>
              <a:rPr lang="pt-BR" b="1" i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Entente</a:t>
            </a:r>
            <a:r>
              <a:rPr lang="pt-BR" dirty="0"/>
              <a:t>, formada por França, Rússia e Inglaterra. </a:t>
            </a:r>
          </a:p>
        </p:txBody>
      </p:sp>
    </p:spTree>
  </p:cSld>
  <p:clrMapOvr>
    <a:masterClrMapping/>
  </p:clrMapOvr>
  <p:transition spd="slow">
    <p:wipe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/>
              <a:t>A </a:t>
            </a:r>
            <a:r>
              <a:rPr lang="pt-B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Itália</a:t>
            </a:r>
            <a:r>
              <a:rPr lang="pt-BR" dirty="0"/>
              <a:t>, contra a vontade de seus aliados da Tríplice Aliança, invade a Trípoli e a Líbia</a:t>
            </a:r>
            <a:r>
              <a:rPr lang="pt-BR" dirty="0" smtClean="0"/>
              <a:t>.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Com </a:t>
            </a:r>
            <a:r>
              <a:rPr lang="pt-BR" dirty="0"/>
              <a:t>a Turquia enfraquecida a Sérvia, Bulgária, Grécia e Montenegro atacam-na para dividir a Macedônia entre si, esse conflito ficou conhecido como a </a:t>
            </a:r>
            <a:r>
              <a:rPr lang="pt-BR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primeira guerra dos Bálcãs</a:t>
            </a:r>
            <a:r>
              <a:rPr lang="pt-BR" dirty="0"/>
              <a:t>.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 </a:t>
            </a:r>
            <a:r>
              <a:rPr lang="pt-BR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segunda guerra balcânica </a:t>
            </a:r>
            <a:r>
              <a:rPr lang="pt-BR" dirty="0"/>
              <a:t>foi a disputa entre os países da Liga Balcânica para dividir as conquistas da primeira guerra.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pt-BR" dirty="0"/>
          </a:p>
          <a:p>
            <a:pPr algn="just">
              <a:buFont typeface="Wingdings" pitchFamily="2" charset="2"/>
              <a:buChar char="q"/>
            </a:pPr>
            <a:r>
              <a:rPr lang="pt-BR" dirty="0"/>
              <a:t>A Áustria-Hungria, não estava gostando do crescimento do território da sérvia e ficou aguardando uma oportunidade para aplicar um golpe militar decisivo contra a Sérvia.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A </a:t>
            </a:r>
            <a:r>
              <a:rPr lang="pt-BR" dirty="0"/>
              <a:t>oportunidade surgiu com o assassinato do herdeiro do trono austríaco por um grupo terrorista sérvio.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Mas </a:t>
            </a:r>
            <a:r>
              <a:rPr lang="pt-BR" dirty="0"/>
              <a:t>para a Áustria-Hungria atacar a Sérvia precisava do apoio da Alemanha, pois era dependia dela e sabia que esse ataque poderia provocar uma intervenção da Rússia, que era aliada a Sérvia.  </a:t>
            </a:r>
            <a:endParaRPr lang="pt-BR" dirty="0" smtClean="0"/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O </a:t>
            </a:r>
            <a:r>
              <a:rPr lang="pt-BR" dirty="0"/>
              <a:t>imperador Guilherme II esperava que o Czar aceitasse uma punição a Sérvia, mas não foi o que aconteceu. </a:t>
            </a:r>
          </a:p>
        </p:txBody>
      </p:sp>
    </p:spTree>
  </p:cSld>
  <p:clrMapOvr>
    <a:masterClrMapping/>
  </p:clrMapOvr>
  <p:transition spd="slow">
    <p:wipe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 smtClean="0"/>
              <a:t>Entretanto a Rússia estava disposta a defender militarmente a Sérvia caso a Alemanha ou a Áustria-Hungria decidissem atacá-la. 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 Alemanha não conseguindo acordo com a Rússia e deu “carta branca” à Áustria-Hungria para atacar a Sérvia.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 Porém ela não estava preparada essa reação rápida que a Alemanha estava exigindo. </a:t>
            </a:r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Então a Áustria–Hungria deu um ultimato à Sérvia, e para surpresa de todos a Sérvia aceitou todas as condições, recusando somente as prerrogativas à Áustria e a participação direta desta a investigação ao atentado. </a:t>
            </a:r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811715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 smtClean="0"/>
              <a:t>O imperador alemão estava desistindo da guerra, mas foi manipulado pelo seu governo e sobretudo pelo seu chanceler </a:t>
            </a:r>
            <a:r>
              <a:rPr lang="pt-BR" dirty="0" err="1" smtClean="0"/>
              <a:t>Bethmann-Hollweg</a:t>
            </a:r>
            <a:r>
              <a:rPr lang="pt-BR" dirty="0" smtClean="0"/>
              <a:t>, que acaba fazendo uma rápida declaração de guerra. 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 O início da Guerra identifica-se por:</a:t>
            </a:r>
          </a:p>
          <a:p>
            <a:pPr lvl="0" algn="just">
              <a:buNone/>
            </a:pPr>
            <a:r>
              <a:rPr lang="pt-BR" dirty="0" smtClean="0"/>
              <a:t>      - 28 de julho Áustria-Hungria declara guerra a Sérvia;</a:t>
            </a:r>
          </a:p>
          <a:p>
            <a:pPr lvl="0" algn="just">
              <a:buNone/>
            </a:pPr>
            <a:r>
              <a:rPr lang="pt-BR" dirty="0" smtClean="0"/>
              <a:t>      - 1º de agosto Alemanha declara guerra à Rússia;</a:t>
            </a:r>
          </a:p>
          <a:p>
            <a:pPr lvl="0" algn="just">
              <a:buNone/>
            </a:pPr>
            <a:r>
              <a:rPr lang="pt-BR" dirty="0" smtClean="0"/>
              <a:t>     - 3 de agosto Alemanha declara guerra a França;</a:t>
            </a:r>
          </a:p>
          <a:p>
            <a:pPr lvl="0" algn="just">
              <a:buNone/>
            </a:pPr>
            <a:r>
              <a:rPr lang="pt-BR" dirty="0" smtClean="0"/>
              <a:t>      - 4 de agosto a Inglaterra entra na guerra;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ü"/>
            </a:pPr>
            <a:r>
              <a:rPr lang="pt-BR" dirty="0"/>
              <a:t>Em 1917 os Estados Unidos e outros países entram na guerra. Com a entrada desses países a guerra que era continental se tornou mundial.  </a:t>
            </a:r>
          </a:p>
          <a:p>
            <a:pPr algn="just">
              <a:buFont typeface="Wingdings" pitchFamily="2" charset="2"/>
              <a:buChar char="ü"/>
            </a:pPr>
            <a:r>
              <a:rPr lang="pt-BR" dirty="0"/>
              <a:t>As esperanças Alemãs de conquistas rápidas são frustradas e por anos, a Alemanha quase não consegue se mover.   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Ao </a:t>
            </a:r>
            <a:r>
              <a:rPr lang="pt-BR" dirty="0"/>
              <a:t>leste, a Alemanha já enfraquecida, em 1917 tenta um acordo de paz e cessar-fogo.  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dirty="0"/>
              <a:t>Mas a entrada dos Estados Unidos na Guerra, no mesmo ano, impossibilita esse acordo, e os aliados alemães desmoronam.   </a:t>
            </a:r>
            <a:endParaRPr lang="pt-BR" dirty="0" smtClean="0"/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28596" y="1000108"/>
            <a:ext cx="8229600" cy="4525963"/>
          </a:xfrm>
        </p:spPr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Em 1918, com a deflagração da revolução de Berlim e da abdicação do imperador, a Alemanha aceita as condições de cessar-fogo. </a:t>
            </a:r>
          </a:p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Em 1919 é assinado o Tratado de Versalhes, que, em seu artigo 231, responsabiliza a Alemanha e seus aliados pela Primeira Guerra Mundial.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85000" lnSpcReduction="1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/>
              <a:t>Após esse acontecimento, instaurou-se o que historiadores chamam de “</a:t>
            </a:r>
            <a:r>
              <a:rPr lang="pt-BR" dirty="0" err="1"/>
              <a:t>revisionismo</a:t>
            </a:r>
            <a:r>
              <a:rPr lang="pt-BR" dirty="0"/>
              <a:t>” alemão. </a:t>
            </a: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Várias </a:t>
            </a:r>
            <a:r>
              <a:rPr lang="pt-BR" dirty="0"/>
              <a:t>obras são publicadas por várias vertentes e na Alemanha, a direita nacionalista busca na ciência histórica a verdade para a culpa da guerra.   </a:t>
            </a: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Segundo </a:t>
            </a:r>
            <a:r>
              <a:rPr lang="pt-BR" dirty="0"/>
              <a:t>os alemães, a Alemanha teria reagido em “legítima defesa” contra a Rússia, que seria a grande responsável pela Guerra.  </a:t>
            </a: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A </a:t>
            </a:r>
            <a:r>
              <a:rPr lang="pt-BR" dirty="0"/>
              <a:t>política alemã, segundo os revisionistas, teria sido orientada  pela paz e a intervenção das potências da </a:t>
            </a:r>
            <a:r>
              <a:rPr lang="pt-BR" i="1" dirty="0"/>
              <a:t>“</a:t>
            </a:r>
            <a:r>
              <a:rPr lang="pt-BR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entente</a:t>
            </a:r>
            <a:r>
              <a:rPr lang="pt-BR" dirty="0"/>
              <a:t>” no conflito Áustria e Sérvia, teria provocado a Primeira Guerra Mundial.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/>
              <a:t>Após esta visão, historiadores franceses, e ingleses também publicaram suas visões. 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Estas visões responsabilizam </a:t>
            </a:r>
            <a:r>
              <a:rPr lang="pt-BR" dirty="0"/>
              <a:t>o sistema internacional e o caráter das relações internacionais pela deflagração da Guerra.  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Segundo </a:t>
            </a:r>
            <a:r>
              <a:rPr lang="pt-BR" dirty="0"/>
              <a:t>os estudiosos, a divisão bipolar da Europa, a diplomacia secreta, o automatismo das reações em cadeia causados pelas alianças político-militares, e o fatal entrelaçamento de circunstâncias infelizes conduziram as relações para um conflito mundial.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71472" y="1071546"/>
            <a:ext cx="8229600" cy="3829064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r>
              <a:rPr lang="pt-BR" dirty="0"/>
              <a:t>Em 1961 Fritz Fischer, argumenta que a </a:t>
            </a:r>
            <a:r>
              <a:rPr lang="pt-BR" dirty="0" smtClean="0"/>
              <a:t>Alemanha </a:t>
            </a:r>
            <a:r>
              <a:rPr lang="pt-BR" dirty="0"/>
              <a:t>é culpada sim, pela Primeira Grande Guerra, e que a política alemã que a conduziu a Primeira Guerra, é o berço da política do Terceiro Reich de Adolf Hitler.</a:t>
            </a:r>
          </a:p>
          <a:p>
            <a:pPr algn="just">
              <a:buFont typeface="Wingdings" pitchFamily="2" charset="2"/>
              <a:buChar char="Ø"/>
            </a:pPr>
            <a:endParaRPr lang="pt-BR" dirty="0"/>
          </a:p>
          <a:p>
            <a:pPr algn="just">
              <a:buFont typeface="Wingdings" pitchFamily="2" charset="2"/>
              <a:buChar char="Ø"/>
            </a:pPr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q"/>
            </a:pPr>
            <a:r>
              <a:rPr lang="pt-BR" dirty="0" smtClean="0"/>
              <a:t>Mas o mais importante a identificar é a íntima relação da política externa alemã, com os fatores internos sociais e políticos. </a:t>
            </a:r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 Os historiadores atualmente, apontam convincentemente para o </a:t>
            </a:r>
            <a:r>
              <a:rPr lang="pt-BR" dirty="0" err="1" smtClean="0"/>
              <a:t>interelacionamento</a:t>
            </a:r>
            <a:r>
              <a:rPr lang="pt-BR" dirty="0" smtClean="0"/>
              <a:t> da legitimidade interna do sistema político com o prestígio na política exterior.  </a:t>
            </a:r>
          </a:p>
          <a:p>
            <a:pPr algn="just">
              <a:buFont typeface="Wingdings" pitchFamily="2" charset="2"/>
              <a:buChar char="q"/>
            </a:pPr>
            <a:r>
              <a:rPr lang="pt-BR" dirty="0" smtClean="0"/>
              <a:t>Destacam também como fator determinante, o pessimismo profundo das elites dominantes na Alemanha que em  julho de 1914 tentaram romper a situação defensiva na política externa bem como na interna, com sucesso espetacular, que traria a volta ao prestígio e legitimidade perante o seu povo.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itchFamily="2" charset="2"/>
              <a:buChar char="v"/>
            </a:pPr>
            <a:r>
              <a:rPr lang="pt-BR" b="1" i="1" dirty="0" err="1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Weltpolitik</a:t>
            </a:r>
            <a:r>
              <a:rPr lang="pt-BR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dirty="0" smtClean="0"/>
              <a:t>- a </a:t>
            </a:r>
            <a:r>
              <a:rPr lang="pt-BR" dirty="0"/>
              <a:t>política externa alemã, que aos </a:t>
            </a:r>
            <a:r>
              <a:rPr lang="pt-BR" dirty="0" smtClean="0"/>
              <a:t>olhos </a:t>
            </a:r>
            <a:r>
              <a:rPr lang="pt-BR" dirty="0"/>
              <a:t>das outras potências, era </a:t>
            </a:r>
            <a:r>
              <a:rPr lang="pt-BR" dirty="0" smtClean="0"/>
              <a:t>ameaçadora.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/>
              <a:t>O </a:t>
            </a:r>
            <a:r>
              <a:rPr lang="pt-BR" dirty="0" smtClean="0"/>
              <a:t>período </a:t>
            </a:r>
            <a:r>
              <a:rPr lang="pt-BR" dirty="0"/>
              <a:t>caracterizou-se por diversas alianças político-militares</a:t>
            </a:r>
            <a:r>
              <a:rPr lang="pt-BR" dirty="0" smtClean="0"/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As </a:t>
            </a:r>
            <a:r>
              <a:rPr lang="pt-BR" dirty="0"/>
              <a:t>alianças nem sempre eram </a:t>
            </a:r>
            <a:r>
              <a:rPr lang="pt-BR" dirty="0" smtClean="0"/>
              <a:t>sustentáveis, eram espúrias.</a:t>
            </a:r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 fontScale="92500"/>
          </a:bodyPr>
          <a:lstStyle/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A </a:t>
            </a:r>
            <a:r>
              <a:rPr lang="pt-BR" dirty="0"/>
              <a:t>Alemanha </a:t>
            </a:r>
            <a:r>
              <a:rPr lang="pt-BR" dirty="0" err="1"/>
              <a:t>reinvindicava</a:t>
            </a:r>
            <a:r>
              <a:rPr lang="pt-BR" dirty="0"/>
              <a:t> sua igualdade de direitos em relação às posses coloniais e usava um grande programa de construção naval para alicerçá-la</a:t>
            </a:r>
            <a:r>
              <a:rPr lang="pt-BR" dirty="0" smtClean="0"/>
              <a:t>.</a:t>
            </a:r>
          </a:p>
          <a:p>
            <a:pPr algn="just">
              <a:buFont typeface="Courier New" pitchFamily="49" charset="0"/>
              <a:buChar char="o"/>
            </a:pPr>
            <a:r>
              <a:rPr lang="pt-BR" dirty="0"/>
              <a:t>A aliança franco-russa, o fim do distanciamento britânico da política continental e a superação dos antigos antagonismos entre a Grã-Bretanha de um lado, e a Franca e a Rússia, de outro, tinham em comum uma causa: o temor da política externa alemã, considerada com imprevisível, agressiva e ameaçadora. </a:t>
            </a:r>
          </a:p>
          <a:p>
            <a:endParaRPr lang="pt-BR" dirty="0"/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411807"/>
          </a:xfrm>
        </p:spPr>
        <p:txBody>
          <a:bodyPr/>
          <a:lstStyle/>
          <a:p>
            <a:pPr algn="just">
              <a:buFont typeface="Wingdings" pitchFamily="2" charset="2"/>
              <a:buChar char="ü"/>
            </a:pPr>
            <a:r>
              <a:rPr lang="pt-BR" dirty="0"/>
              <a:t>Os tratados entre os parceiros da </a:t>
            </a:r>
            <a:r>
              <a:rPr lang="pt-BR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tríplice </a:t>
            </a:r>
            <a:r>
              <a:rPr lang="pt-BR" b="1" i="1" spc="200" dirty="0" err="1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Entente</a:t>
            </a:r>
            <a:r>
              <a:rPr lang="pt-BR" b="1" spc="200" dirty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</a:rPr>
              <a:t> </a:t>
            </a:r>
            <a:r>
              <a:rPr lang="pt-BR" dirty="0"/>
              <a:t>eram de natureza defensiva. </a:t>
            </a:r>
            <a:endParaRPr lang="pt-BR" dirty="0" smtClean="0"/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A </a:t>
            </a:r>
            <a:r>
              <a:rPr lang="pt-BR" dirty="0"/>
              <a:t>Alemanha e seus dirigentes eram entendidos como um inimigo, e as demais potências se aliavam cada vez mais apertado um grande cerco em torno dela</a:t>
            </a:r>
            <a:r>
              <a:rPr lang="pt-BR" dirty="0" smtClean="0"/>
              <a:t>.</a:t>
            </a:r>
          </a:p>
          <a:p>
            <a:pPr algn="just">
              <a:buFont typeface="Wingdings" pitchFamily="2" charset="2"/>
              <a:buChar char="ü"/>
            </a:pPr>
            <a:r>
              <a:rPr lang="pt-BR" dirty="0" smtClean="0"/>
              <a:t> </a:t>
            </a:r>
            <a:r>
              <a:rPr lang="pt-BR" dirty="0"/>
              <a:t>A elite dominante deste país sentia-se empurrada para a defensiva.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85000" lnSpcReduction="20000"/>
          </a:bodyPr>
          <a:lstStyle/>
          <a:p>
            <a:pPr algn="just">
              <a:buFont typeface="Wingdings" pitchFamily="2" charset="2"/>
              <a:buChar char="v"/>
            </a:pPr>
            <a:r>
              <a:rPr lang="pt-BR" dirty="0"/>
              <a:t>Após 1898, iniciou-se a política mundial, chamada de </a:t>
            </a:r>
            <a:r>
              <a:rPr lang="pt-BR" b="1" i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welpolitik</a:t>
            </a:r>
            <a:r>
              <a:rPr lang="pt-BR" dirty="0"/>
              <a:t>, que seria a “</a:t>
            </a:r>
            <a:r>
              <a:rPr lang="pt-BR" dirty="0" err="1"/>
              <a:t>mundialização</a:t>
            </a:r>
            <a:r>
              <a:rPr lang="pt-BR" dirty="0"/>
              <a:t>” da política exterior de todas as potencias, não só da  Alemanha. </a:t>
            </a:r>
          </a:p>
          <a:p>
            <a:pPr>
              <a:buFont typeface="Wingdings" pitchFamily="2" charset="2"/>
              <a:buChar char="v"/>
            </a:pPr>
            <a:endParaRPr lang="pt-BR" dirty="0"/>
          </a:p>
          <a:p>
            <a:pPr algn="just">
              <a:buFont typeface="Wingdings" pitchFamily="2" charset="2"/>
              <a:buChar char="v"/>
            </a:pPr>
            <a:r>
              <a:rPr lang="pt-BR" dirty="0"/>
              <a:t>Porém, os traços específicos da política mundial alemã fizeram-na parecer ameaçadora. A </a:t>
            </a:r>
            <a:r>
              <a:rPr lang="pt-BR" b="1" i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welpolitik</a:t>
            </a:r>
            <a:r>
              <a:rPr lang="pt-BR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pt-BR" dirty="0"/>
              <a:t>alemã reivindicou a igualdade de direitos com as outras potências em relação a posses coloniais, porém o mundo já se encontrava dividido. </a:t>
            </a:r>
            <a:endParaRPr lang="pt-BR" dirty="0" smtClean="0"/>
          </a:p>
          <a:p>
            <a:pPr algn="just">
              <a:buFont typeface="Wingdings" pitchFamily="2" charset="2"/>
              <a:buChar char="v"/>
            </a:pPr>
            <a:r>
              <a:rPr lang="pt-BR" dirty="0" smtClean="0"/>
              <a:t>As </a:t>
            </a:r>
            <a:r>
              <a:rPr lang="pt-BR" dirty="0"/>
              <a:t>reivindicações alemãs eram estruturadas em um gigantesco programa de construção naval, que foi designado como um instrumento para extrair concessões políticas à Grã-Bretanha.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92500"/>
          </a:bodyPr>
          <a:lstStyle/>
          <a:p>
            <a:pPr algn="just">
              <a:buFont typeface="Wingdings" pitchFamily="2" charset="2"/>
              <a:buChar char="Ø"/>
            </a:pPr>
            <a:r>
              <a:rPr lang="pt-BR" dirty="0"/>
              <a:t>Entre os anos de 1890 e 1905, a diplomacia tratava dos problemas fora da Europa.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Após </a:t>
            </a:r>
            <a:r>
              <a:rPr lang="pt-BR" dirty="0"/>
              <a:t>1905 tensões e conflitos dentro do continente europeu se tornaram o centro das relações européias.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Assim</a:t>
            </a:r>
            <a:r>
              <a:rPr lang="pt-BR" dirty="0"/>
              <a:t>, as tensões entre os Estados culminaram em duas crises ocidentais (as duas crises marroquinas) e em três crises no leste da Europa. </a:t>
            </a:r>
            <a:endParaRPr lang="pt-BR" dirty="0" smtClean="0"/>
          </a:p>
          <a:p>
            <a:pPr algn="just">
              <a:buFont typeface="Wingdings" pitchFamily="2" charset="2"/>
              <a:buChar char="Ø"/>
            </a:pPr>
            <a:r>
              <a:rPr lang="pt-BR" dirty="0" smtClean="0"/>
              <a:t>Os </a:t>
            </a:r>
            <a:r>
              <a:rPr lang="pt-BR" dirty="0"/>
              <a:t>antagonismos nos Bálcãs propiciaram as causas imediatas da deflagração da 1</a:t>
            </a:r>
            <a:r>
              <a:rPr lang="pt-BR" dirty="0">
                <a:sym typeface="Symbol"/>
              </a:rPr>
              <a:t></a:t>
            </a:r>
            <a:r>
              <a:rPr lang="pt-BR" dirty="0"/>
              <a:t> Guerra Mundial.</a:t>
            </a:r>
          </a:p>
        </p:txBody>
      </p:sp>
    </p:spTree>
  </p:cSld>
  <p:clrMapOvr>
    <a:masterClrMapping/>
  </p:clrMapOvr>
  <p:transition spd="slow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0034" y="928670"/>
            <a:ext cx="8229600" cy="4525963"/>
          </a:xfrm>
        </p:spPr>
        <p:txBody>
          <a:bodyPr/>
          <a:lstStyle/>
          <a:p>
            <a:pPr algn="just">
              <a:buFont typeface="Courier New" pitchFamily="49" charset="0"/>
              <a:buChar char="o"/>
            </a:pPr>
            <a:r>
              <a:rPr lang="pt-BR" dirty="0"/>
              <a:t>Outro ponto importante foi a saída de Bismarck do poder.  </a:t>
            </a:r>
            <a:endParaRPr lang="pt-BR" dirty="0" smtClean="0"/>
          </a:p>
          <a:p>
            <a:pPr algn="just">
              <a:buFont typeface="Courier New" pitchFamily="49" charset="0"/>
              <a:buChar char="o"/>
            </a:pPr>
            <a:r>
              <a:rPr lang="pt-BR" dirty="0" smtClean="0"/>
              <a:t>Este </a:t>
            </a:r>
            <a:r>
              <a:rPr lang="pt-BR" dirty="0"/>
              <a:t>evento foi interpretado como o 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</a:t>
            </a:r>
            <a:r>
              <a:rPr lang="pt-BR" b="1" i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turning</a:t>
            </a:r>
            <a:r>
              <a:rPr lang="pt-BR" b="1" i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 </a:t>
            </a:r>
            <a:r>
              <a:rPr lang="pt-BR" b="1" i="1" dirty="0" err="1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point</a:t>
            </a:r>
            <a:r>
              <a:rPr lang="pt-BR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” </a:t>
            </a:r>
            <a:r>
              <a:rPr lang="pt-BR" dirty="0"/>
              <a:t>da política externa alemã e das relações internacionais dos Estados Europeus. </a:t>
            </a:r>
          </a:p>
          <a:p>
            <a:endParaRPr lang="pt-BR" dirty="0"/>
          </a:p>
        </p:txBody>
      </p:sp>
      <p:pic>
        <p:nvPicPr>
          <p:cNvPr id="31746" name="Picture 2" descr="http://2.bp.blogspot.com/_lOSe7CxJx6Q/SXKS_6zidZI/AAAAAAAAAUo/lpuNPXsUzVI/s400/As%2Balian%25C3%25A7as%2Bantes%2Bda%2BPrimeira%2BGuerra%2BMundial.%2BThe%2Btimes%2BAtlas%2Bof%2BWorld.%2BTimes%2BBook.%2B1990.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28860" y="3929066"/>
            <a:ext cx="3810000" cy="224790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 spd="slow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/>
          <a:lstStyle/>
          <a:p>
            <a:r>
              <a:rPr lang="pt-BR" dirty="0"/>
              <a:t>Porém, apesar das diferenças fundamentais entre a política continental conservadora de Bismark e a agressiva </a:t>
            </a:r>
            <a:r>
              <a:rPr lang="pt-BR" b="1" i="1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Weltpolitik</a:t>
            </a:r>
            <a:r>
              <a:rPr lang="pt-BR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pt-BR" dirty="0"/>
              <a:t>de fase </a:t>
            </a:r>
            <a:r>
              <a:rPr lang="pt-BR" dirty="0" err="1"/>
              <a:t>guilhermina</a:t>
            </a:r>
            <a:r>
              <a:rPr lang="pt-BR" dirty="0"/>
              <a:t>,  (nova fase), identificam-se elementos marcantes de continuidade entre os dois períodos.</a:t>
            </a:r>
          </a:p>
          <a:p>
            <a:endParaRPr lang="pt-BR" dirty="0"/>
          </a:p>
        </p:txBody>
      </p:sp>
    </p:spTree>
  </p:cSld>
  <p:clrMapOvr>
    <a:masterClrMapping/>
  </p:clrMapOvr>
  <p:transition spd="slow">
    <p:wipe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82</TotalTime>
  <Words>1974</Words>
  <Application>Microsoft Office PowerPoint</Application>
  <PresentationFormat>Apresentação na tela (4:3)</PresentationFormat>
  <Paragraphs>88</Paragraphs>
  <Slides>29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29</vt:i4>
      </vt:variant>
    </vt:vector>
  </HeadingPairs>
  <TitlesOfParts>
    <vt:vector size="30" baseType="lpstr">
      <vt:lpstr>Verve</vt:lpstr>
      <vt:lpstr>O Surgimento da Bipolaridade a Europa e a Primeira Guerra Mundial 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 Surgimento da Bipolaridade a Europa e a Primeira Guerra Mundial (1890-1914)</dc:title>
  <dc:creator>Herbert</dc:creator>
  <cp:lastModifiedBy>Herbert</cp:lastModifiedBy>
  <cp:revision>10</cp:revision>
  <dcterms:created xsi:type="dcterms:W3CDTF">2012-08-30T19:02:15Z</dcterms:created>
  <dcterms:modified xsi:type="dcterms:W3CDTF">2012-08-30T20:24:52Z</dcterms:modified>
</cp:coreProperties>
</file>