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97" r:id="rId2"/>
    <p:sldId id="298" r:id="rId3"/>
    <p:sldId id="299" r:id="rId4"/>
    <p:sldId id="274" r:id="rId5"/>
    <p:sldId id="295" r:id="rId6"/>
    <p:sldId id="280" r:id="rId7"/>
    <p:sldId id="281" r:id="rId8"/>
    <p:sldId id="282" r:id="rId9"/>
    <p:sldId id="284" r:id="rId10"/>
    <p:sldId id="276" r:id="rId11"/>
    <p:sldId id="285" r:id="rId12"/>
    <p:sldId id="277" r:id="rId13"/>
    <p:sldId id="278" r:id="rId14"/>
    <p:sldId id="261" r:id="rId15"/>
    <p:sldId id="288" r:id="rId16"/>
    <p:sldId id="289" r:id="rId17"/>
    <p:sldId id="264" r:id="rId18"/>
    <p:sldId id="308" r:id="rId19"/>
    <p:sldId id="265" r:id="rId20"/>
    <p:sldId id="290" r:id="rId21"/>
    <p:sldId id="291" r:id="rId22"/>
    <p:sldId id="292" r:id="rId23"/>
    <p:sldId id="268" r:id="rId24"/>
    <p:sldId id="269" r:id="rId25"/>
    <p:sldId id="294" r:id="rId26"/>
    <p:sldId id="270" r:id="rId27"/>
    <p:sldId id="310" r:id="rId28"/>
    <p:sldId id="311" r:id="rId29"/>
    <p:sldId id="301" r:id="rId30"/>
    <p:sldId id="312" r:id="rId31"/>
    <p:sldId id="271" r:id="rId32"/>
    <p:sldId id="296" r:id="rId33"/>
    <p:sldId id="313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6" autoAdjust="0"/>
    <p:restoredTop sz="94660"/>
  </p:normalViewPr>
  <p:slideViewPr>
    <p:cSldViewPr>
      <p:cViewPr varScale="1">
        <p:scale>
          <a:sx n="72" d="100"/>
          <a:sy n="72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0F42C4A3-BD4A-4C60-AF6C-41EABB1EE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5106AA-96D5-4155-95F2-96AED12422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457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DD74B-54B3-4C1E-B05E-4E98192634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71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B42DE-34AC-486A-B519-654206AC5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45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8811D-4A91-42F6-AEF0-136FAE4FA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58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3ACE6-6D33-4DE4-8D2A-399D37A60C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000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5435F-DCD2-40A9-B56E-F9B0269479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984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B7D25-0F7E-4604-A907-6D950BF91F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3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F3260-47A8-49CC-8E6A-5737510C06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66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7C9D-5415-4E30-9F9F-A51E6A04B7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667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9C129-2408-4B2A-BD37-7B5CE055BE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810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AFEC-5B6C-457E-AC5F-0FE95B159E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489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5">
              <a:lumMod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4E1BBC6-217A-498C-8764-D4ED1219F30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_pigs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-2583"/>
          <a:stretch>
            <a:fillRect/>
          </a:stretch>
        </p:blipFill>
        <p:spPr bwMode="auto">
          <a:xfrm>
            <a:off x="-304800" y="-396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_pigs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9" y="5589240"/>
            <a:ext cx="1821456" cy="13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49275"/>
            <a:ext cx="8748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8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16013" y="260350"/>
            <a:ext cx="714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/>
              <a:t>OS  CLÁSSICOS DA SOCIOLOGIA : MARX, DURKHEIM E WEBER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9750" y="260350"/>
            <a:ext cx="8135938" cy="3968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chemeClr val="bg1"/>
                </a:solidFill>
              </a:rPr>
              <a:t>OS CLÁSSICOS DA SOCIOLOGIA </a:t>
            </a:r>
            <a:r>
              <a:rPr lang="pt-BR" altLang="pt-BR" sz="2000" b="1">
                <a:solidFill>
                  <a:schemeClr val="bg1"/>
                </a:solidFill>
              </a:rPr>
              <a:t>: DURKHEIM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2420938"/>
            <a:ext cx="2627313" cy="6461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2"/>
                </a:solidFill>
              </a:rPr>
              <a:t>CARACTERÍSTICAS DO FATO SOCIAL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2016125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chemeClr val="bg2"/>
                </a:solidFill>
              </a:rPr>
              <a:t>GENERALIDADE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140200" y="2781300"/>
            <a:ext cx="1873250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2"/>
                </a:solidFill>
                <a:latin typeface="Arial" charset="0"/>
              </a:rPr>
              <a:t>EXTERIORIDADE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067175" y="4221163"/>
            <a:ext cx="2089150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chemeClr val="bg2"/>
                </a:solidFill>
              </a:rPr>
              <a:t>COERCITIVIDADE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2843213" y="1916113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771775" y="2781300"/>
            <a:ext cx="1152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2771775" y="2997200"/>
            <a:ext cx="12239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4585" name="CaixaDeTexto 10"/>
          <p:cNvSpPr txBox="1">
            <a:spLocks noChangeArrowheads="1"/>
          </p:cNvSpPr>
          <p:nvPr/>
        </p:nvSpPr>
        <p:spPr bwMode="auto">
          <a:xfrm>
            <a:off x="6443663" y="1196975"/>
            <a:ext cx="2447925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por ser coletivo e estar presente em toda a sociedade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16688" y="2708275"/>
            <a:ext cx="2447925" cy="585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2"/>
                </a:solidFill>
                <a:latin typeface="Arial" charset="0"/>
              </a:rPr>
              <a:t>por  se apresentar fora do individuo</a:t>
            </a:r>
          </a:p>
        </p:txBody>
      </p:sp>
      <p:sp>
        <p:nvSpPr>
          <p:cNvPr id="24587" name="CaixaDeTexto 12"/>
          <p:cNvSpPr txBox="1">
            <a:spLocks noChangeArrowheads="1"/>
          </p:cNvSpPr>
          <p:nvPr/>
        </p:nvSpPr>
        <p:spPr bwMode="auto">
          <a:xfrm>
            <a:off x="6659563" y="3644900"/>
            <a:ext cx="2160587" cy="18161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chemeClr val="bg2"/>
                </a:solidFill>
              </a:rPr>
              <a:t>por  exercer  uma força sobre o individuo, obrigando-o a se conformar com as maneiras de pensar, sentir e agir,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708400" y="1125538"/>
            <a:ext cx="4465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Independente de qualquer filosofia, visando apenas o principio da causalidade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708400" y="3213100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Garantia da objetividade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708400" y="4581525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Um fato social só pode ser explicado por outro fato social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3850" y="2852738"/>
            <a:ext cx="2592388" cy="82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Características do método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195513" y="260350"/>
            <a:ext cx="43926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MÉTODO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763713" y="228600"/>
            <a:ext cx="48958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MÉTODO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84663" y="3213100"/>
            <a:ext cx="4608512" cy="95408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Arial" charset="0"/>
              </a:rPr>
              <a:t>Os fatos sociais devem ser tratados como coisas</a:t>
            </a:r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179388" y="3213100"/>
            <a:ext cx="2160587" cy="9540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Regra fundamental</a:t>
            </a:r>
          </a:p>
        </p:txBody>
      </p:sp>
      <p:sp>
        <p:nvSpPr>
          <p:cNvPr id="14341" name="Seta para a direita 6"/>
          <p:cNvSpPr>
            <a:spLocks noChangeArrowheads="1"/>
          </p:cNvSpPr>
          <p:nvPr/>
        </p:nvSpPr>
        <p:spPr bwMode="auto">
          <a:xfrm>
            <a:off x="2555875" y="4652963"/>
            <a:ext cx="863600" cy="1039812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2" name="Seta para a direita 7"/>
          <p:cNvSpPr>
            <a:spLocks noChangeArrowheads="1"/>
          </p:cNvSpPr>
          <p:nvPr/>
        </p:nvSpPr>
        <p:spPr bwMode="auto">
          <a:xfrm>
            <a:off x="2627313" y="4652963"/>
            <a:ext cx="1008062" cy="1039812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Seta para a direita 8"/>
          <p:cNvSpPr/>
          <p:nvPr/>
        </p:nvSpPr>
        <p:spPr bwMode="auto">
          <a:xfrm>
            <a:off x="2916238" y="3716338"/>
            <a:ext cx="792162" cy="46037"/>
          </a:xfrm>
          <a:prstGeom prst="rightArrow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58888" y="1628775"/>
            <a:ext cx="6877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cs typeface="Times New Roman" panose="02020603050405020304" pitchFamily="18" charset="0"/>
              </a:rPr>
              <a:t>A explicação científica exige que o pesquisador mantenha certa distância e neutralidade em relação ao fato a ser estudado.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58888" y="3068638"/>
            <a:ext cx="6659562" cy="13112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solidFill>
                  <a:schemeClr val="bg1"/>
                </a:solidFill>
                <a:cs typeface="Times New Roman" panose="02020603050405020304" pitchFamily="18" charset="0"/>
              </a:rPr>
              <a:t>O sociólogo deve deixar de lado suas pré-noções, isto é, seus valores e sentimento pessoais. Não pode haver envolvimento afetivo ou interferência do sujeito em relação ao objeto.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58888" y="5013325"/>
            <a:ext cx="7011987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cs typeface="Times New Roman" panose="02020603050405020304" pitchFamily="18" charset="0"/>
              </a:rPr>
              <a:t>Enfatiza a posição de neutralidade e objetividade que o pesquisador deve ter em relação à sociedade: deve descrever a  realidade social sem deixar que suas idéias e opiniões interfiram na observação dos fatos sociais</a:t>
            </a:r>
            <a:endParaRPr lang="pt-BR" altLang="pt-BR" sz="2000" u="sng">
              <a:cs typeface="Arial" panose="020B0604020202020204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195513" y="228600"/>
            <a:ext cx="43926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MÉTODO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42988" y="228600"/>
            <a:ext cx="576103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CONSCIÊNCIA COLETIVA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1268413"/>
            <a:ext cx="626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cs typeface="Arial" panose="020B0604020202020204" pitchFamily="34" charset="0"/>
              </a:rPr>
              <a:t>Trata-se da idéia do que seja o psíquico social.</a:t>
            </a:r>
            <a:endParaRPr lang="pt-BR" altLang="pt-BR" sz="2000">
              <a:cs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1989138"/>
            <a:ext cx="7921625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A consciência coletiva é </a:t>
            </a:r>
            <a:r>
              <a:rPr lang="pt-BR" altLang="pt-BR" sz="2000" b="1" u="sng">
                <a:solidFill>
                  <a:schemeClr val="bg1"/>
                </a:solidFill>
                <a:cs typeface="Arial" panose="020B0604020202020204" pitchFamily="34" charset="0"/>
              </a:rPr>
              <a:t>objetiva</a:t>
            </a: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 (não vem de uma só pessoa), é </a:t>
            </a:r>
            <a:r>
              <a:rPr lang="pt-BR" altLang="pt-BR" sz="2000" b="1" u="sng">
                <a:solidFill>
                  <a:schemeClr val="bg1"/>
                </a:solidFill>
                <a:cs typeface="Arial" panose="020B0604020202020204" pitchFamily="34" charset="0"/>
              </a:rPr>
              <a:t>exterior</a:t>
            </a: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 (é o que a sociedade pensa), age de uma forma </a:t>
            </a:r>
            <a:r>
              <a:rPr lang="pt-BR" altLang="pt-BR" sz="2000" b="1" u="sng">
                <a:solidFill>
                  <a:schemeClr val="bg1"/>
                </a:solidFill>
                <a:cs typeface="Arial" panose="020B0604020202020204" pitchFamily="34" charset="0"/>
              </a:rPr>
              <a:t>coercitiva</a:t>
            </a: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3573463"/>
            <a:ext cx="7524750" cy="13112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solidFill>
                  <a:schemeClr val="bg1"/>
                </a:solidFill>
                <a:cs typeface="Times New Roman" panose="02020603050405020304" pitchFamily="18" charset="0"/>
              </a:rPr>
              <a:t>A consciência coletiva manifesta-se nos sistemas jurídicos, nos códigos legais, na arte, na religião, nas crenças, nos modos de sentir, nas ações humanas. Existe difundida na sociedade e é interiorizada pelos indivíduos.</a:t>
            </a: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39750" y="2997200"/>
            <a:ext cx="6062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cs typeface="Arial" panose="020B0604020202020204" pitchFamily="34" charset="0"/>
              </a:rPr>
              <a:t>É, de certo modo a  </a:t>
            </a:r>
            <a:r>
              <a:rPr lang="pt-BR" altLang="pt-BR" sz="2000" b="1" u="sng">
                <a:cs typeface="Arial" panose="020B0604020202020204" pitchFamily="34" charset="0"/>
              </a:rPr>
              <a:t>moral</a:t>
            </a:r>
            <a:r>
              <a:rPr lang="pt-BR" altLang="pt-BR" sz="2000">
                <a:cs typeface="Arial" panose="020B0604020202020204" pitchFamily="34" charset="0"/>
              </a:rPr>
              <a:t> vigente da sociedade.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39750" y="5229225"/>
            <a:ext cx="76596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cs typeface="Arial" panose="020B0604020202020204" pitchFamily="34" charset="0"/>
              </a:rPr>
              <a:t>Para Durkheim, a sociedade  è mais do que a soma dos indivíduos e o todo (a sociedade) prevalece sobre as partes(os indivíduos).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2376488" cy="11604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2ª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contribuição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635375" y="1916113"/>
            <a:ext cx="4608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059113" y="1052513"/>
            <a:ext cx="6084887" cy="2041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preocupação em estabelecer normas que justifiquem a manutenção da sociedade capitalista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276600" y="4797425"/>
            <a:ext cx="5183188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A Divisão do Trabalho Social</a:t>
            </a:r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5435600" y="3500438"/>
            <a:ext cx="144463" cy="865187"/>
          </a:xfrm>
          <a:prstGeom prst="downArrow">
            <a:avLst>
              <a:gd name="adj1" fmla="val 50000"/>
              <a:gd name="adj2" fmla="val 1497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19250" y="1341438"/>
            <a:ext cx="62912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t-BR" altLang="pt-BR" sz="2000">
                <a:cs typeface="Arial" panose="020B0604020202020204" pitchFamily="34" charset="0"/>
              </a:rPr>
              <a:t>Em sua obra </a:t>
            </a:r>
            <a:r>
              <a:rPr lang="pt-BR" altLang="pt-BR" sz="2000" b="1">
                <a:cs typeface="Arial" panose="020B0604020202020204" pitchFamily="34" charset="0"/>
              </a:rPr>
              <a:t>A Divisão do Trabalho Social </a:t>
            </a:r>
            <a:r>
              <a:rPr lang="pt-BR" altLang="pt-BR" sz="2000">
                <a:cs typeface="Arial" panose="020B0604020202020204" pitchFamily="34" charset="0"/>
              </a:rPr>
              <a:t>procura compreender as repercussões da divisão do trabalho e do aumento do individualismo na integração social.</a:t>
            </a:r>
            <a:endParaRPr lang="pt-BR" altLang="pt-BR" sz="2000">
              <a:cs typeface="Times New Roman" panose="02020603050405020304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619250" y="3141663"/>
            <a:ext cx="6291263" cy="2528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Durkheim tenta entender o funcionamento da sociedade da mesma forma que a Biologia entende o funcionamento de um corpo. Cada indivíduo tem uma função a cumprir que é importante para o funcionamento de todo o corpo social.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268538" y="620713"/>
            <a:ext cx="5183187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A Divisão do Trabalho Social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87450" y="3500438"/>
            <a:ext cx="6291263" cy="23780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Daí o efeito mais importante da divisão do trabalho não é o seu aspecto econômico (aumento de produtividade) mas a integração e a união entre os membros, que Durkheim denomina SOLIDARIEDADE.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16013" y="2276475"/>
            <a:ext cx="7092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>
                <a:cs typeface="Arial" panose="020B0604020202020204" pitchFamily="34" charset="0"/>
              </a:rPr>
              <a:t>Quanto mais for especializada sua atividade, mais o membro de uma sociedade passa a depender dos outros membros.</a:t>
            </a:r>
            <a:r>
              <a:rPr lang="pt-BR" altLang="pt-B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116013" y="1268413"/>
            <a:ext cx="6291262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000">
                <a:cs typeface="Arial" panose="020B0604020202020204" pitchFamily="34" charset="0"/>
              </a:rPr>
              <a:t>Divisão Social do trabalho vem a ser a especialização de funções entre os indivíduos de uma sociedade.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1979613" y="549275"/>
            <a:ext cx="5183187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A Divisão do Trabalho Social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meus documentos\BKP 16-09-11\Meus documentos\meus documentos\Arnaldo\Imagens II\images[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47275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2124075" y="981075"/>
            <a:ext cx="4535488" cy="522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2"/>
                </a:solidFill>
              </a:rPr>
              <a:t>SOLIDARIEDADE SOCIAL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692150"/>
            <a:ext cx="4191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SOCIEDADE PRE-CAPITALISTA</a:t>
            </a:r>
            <a:endParaRPr lang="pt-BR" altLang="pt-BR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953000" y="692150"/>
            <a:ext cx="4191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SOCIEDADE CAPITALISTA</a:t>
            </a:r>
            <a:endParaRPr lang="pt-BR" altLang="pt-BR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Tradicional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4163" y="2133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Não diversificada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Pré-industrial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Semelhanças de funções: união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0825" y="40767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Simples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50825" y="4724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Pouca divisão do trabalho 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0825" y="6165850"/>
            <a:ext cx="4114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Solidariedade mecânica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876800" y="1600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Moderna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32363" y="2133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Diversificada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76800" y="2667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Industrial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876800" y="32004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Especialização de funções: dependência 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932363" y="40767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Complexa 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029200" y="4724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Muita divisão do trabalho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859338" y="6165850"/>
            <a:ext cx="4114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Solidariedade orgânica 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395288" y="5229225"/>
            <a:ext cx="3384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Causa da coesão social :</a:t>
            </a:r>
          </a:p>
          <a:p>
            <a:pPr eaLnBrk="1" hangingPunct="1"/>
            <a:r>
              <a:rPr lang="pt-BR" altLang="pt-BR" sz="2000"/>
              <a:t>            Solidariedade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5292725" y="5229225"/>
            <a:ext cx="33829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Causa da coesão social :</a:t>
            </a:r>
          </a:p>
          <a:p>
            <a:pPr eaLnBrk="1" hangingPunct="1"/>
            <a:r>
              <a:rPr lang="pt-BR" altLang="pt-BR" sz="2000"/>
              <a:t>            Solidariedade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77813" y="1773238"/>
            <a:ext cx="88661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 b="1"/>
              <a:t>No século XIX, três pensadores desenvolveram teorias buscando explicar a sociedade capitalista: Karl Marx , Emile Durkheim  que continuou o positivismo de Augusto Comte e Max Weber . Estes três pensadores são denominados os clássicos da Sociologia.</a:t>
            </a:r>
          </a:p>
        </p:txBody>
      </p:sp>
      <p:pic>
        <p:nvPicPr>
          <p:cNvPr id="89091" name="Picture 3" descr="Durkh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4971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Ma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362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We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3288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50825" y="476250"/>
            <a:ext cx="8569325" cy="579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latin typeface="Book Antiqua" panose="02040602050305030304" pitchFamily="18" charset="0"/>
              </a:rPr>
              <a:t>Os Clássicos da Sociologia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11188" y="6165850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Verdana" panose="020B0604030504040204" pitchFamily="34" charset="0"/>
              </a:rPr>
              <a:t>1818-1883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492500" y="62372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Verdana" panose="020B0604030504040204" pitchFamily="34" charset="0"/>
              </a:rPr>
              <a:t>1858-1917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659563" y="6165850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Verdana" panose="020B0604030504040204" pitchFamily="34" charset="0"/>
              </a:rPr>
              <a:t>1864-1920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9096" grpId="0"/>
      <p:bldP spid="890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2205038"/>
            <a:ext cx="2484438" cy="1160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Solidariedade 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Mecânica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779838" y="333375"/>
            <a:ext cx="475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divisão do trabalho pouco desenvolvida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708400" y="908050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Não havia um grande número de especializações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4824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As pessoas se uniam não porque dependiam do trabalho das outras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779838" y="2565400"/>
            <a:ext cx="4824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Todos tinham a mesma religião, as mesmas tradições, os mesmos sentimentos, os mesmos valores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779838" y="3716338"/>
            <a:ext cx="475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/>
              <a:t>A consciência coletiva era forte e pesava sobre o comportamento de todos.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779838" y="4868863"/>
            <a:ext cx="5172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000">
                <a:cs typeface="Arial" panose="020B0604020202020204" pitchFamily="34" charset="0"/>
              </a:rPr>
              <a:t>Predominava o Direito Repressivo (Penal) pois o crime feria os sentimentos coletivos.</a:t>
            </a:r>
            <a:endParaRPr lang="pt-BR" altLang="pt-BR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2205038"/>
            <a:ext cx="2484438" cy="1160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Solidariedade 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Orgânica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03575" y="549275"/>
            <a:ext cx="561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Há divisão de trabalho porque há mais especialização de funções..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276600" y="1412875"/>
            <a:ext cx="5256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O que une as pessoas é a interdependência das funções sociais. 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348038" y="2482850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348038" y="2565400"/>
            <a:ext cx="5580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>
                <a:cs typeface="Arial" panose="020B0604020202020204" pitchFamily="34" charset="0"/>
              </a:rPr>
              <a:t>A consciência coletiva é fraca pois é difusa, difundindo-se pelas diversas instituições 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419475" y="3573463"/>
            <a:ext cx="504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76600" y="3933825"/>
            <a:ext cx="5638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000">
                <a:cs typeface="Arial" panose="020B0604020202020204" pitchFamily="34" charset="0"/>
              </a:rPr>
              <a:t>Predomina o Direito Restitutivo (Civil) , pois a função do Direito mais do que punir o criminoso, é restabelecer a ordem que foi violada.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/>
      <p:bldP spid="37892" grpId="0"/>
      <p:bldP spid="38920" grpId="0"/>
      <p:bldP spid="389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806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As causa sociais do aumento da divisão do trabalho nas sociedade complexas decorre de uma combinação de fatores que envolvem : </a:t>
            </a:r>
            <a:r>
              <a:rPr lang="pt-BR" altLang="pt-BR" sz="2000" i="1"/>
              <a:t>o volume populacional e a densidade  natural e moral da população</a:t>
            </a:r>
            <a:endParaRPr lang="pt-BR" altLang="pt-BR" sz="2000"/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323850" y="3284538"/>
            <a:ext cx="1944688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chemeClr val="bg1"/>
                </a:solidFill>
              </a:rPr>
              <a:t>Causas do aumento da  divisão do trabalho 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843213" y="2924175"/>
            <a:ext cx="561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um aumento do volume da população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2843213" y="3933825"/>
            <a:ext cx="540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uma maior aproximação dos membros da sociedade no espaço físico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2843213" y="4941888"/>
            <a:ext cx="554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uma maior comunicação e interdependência dos indivíduos no espaço social</a:t>
            </a:r>
          </a:p>
        </p:txBody>
      </p:sp>
      <p:sp>
        <p:nvSpPr>
          <p:cNvPr id="38919" name="AutoShape 11"/>
          <p:cNvSpPr>
            <a:spLocks/>
          </p:cNvSpPr>
          <p:nvPr/>
        </p:nvSpPr>
        <p:spPr bwMode="auto">
          <a:xfrm>
            <a:off x="2411413" y="2924175"/>
            <a:ext cx="73025" cy="3024188"/>
          </a:xfrm>
          <a:prstGeom prst="rightBrace">
            <a:avLst>
              <a:gd name="adj1" fmla="val 3451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animBg="1"/>
      <p:bldP spid="38916" grpId="0"/>
      <p:bldP spid="38917" grpId="0"/>
      <p:bldP spid="38918" grpId="0"/>
      <p:bldP spid="389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76375" y="228600"/>
            <a:ext cx="5975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FATO PATOLÓGICO E ANOMIA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08175" y="836613"/>
            <a:ext cx="5927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>
                <a:cs typeface="Arial" panose="020B0604020202020204" pitchFamily="34" charset="0"/>
              </a:rPr>
              <a:t>O crescente desenvolvimento da industria e da tecnologia faz com que Durkheim tivesse uma visão otimista sobre o futuro do capitalismo.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35150" y="2133600"/>
            <a:ext cx="6719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>
                <a:cs typeface="Arial" panose="020B0604020202020204" pitchFamily="34" charset="0"/>
              </a:rPr>
              <a:t>O capitalismo é uma sociedade perfeita, pois a maior divisão de trabalho aumenta a especialização de funções que aumenta a dependência, tendo maior solidariedade.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35150" y="3573463"/>
            <a:ext cx="64309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000">
                <a:cs typeface="Arial" panose="020B0604020202020204" pitchFamily="34" charset="0"/>
              </a:rPr>
              <a:t>Como explicar os problemas sociais, tais como favela, criminalidade, suicídio, fome, miséria, poluição, desemprego?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4941888"/>
            <a:ext cx="5927725" cy="12827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A crise da sociedade é moral. Ou as normas estão falhando (</a:t>
            </a: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fato p</a:t>
            </a:r>
            <a:r>
              <a:rPr lang="pt-BR" altLang="pt-BR" sz="2000" b="1" u="sng">
                <a:solidFill>
                  <a:schemeClr val="bg1"/>
                </a:solidFill>
                <a:cs typeface="Arial" panose="020B0604020202020204" pitchFamily="34" charset="0"/>
              </a:rPr>
              <a:t>atológico</a:t>
            </a: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)  ou há ausência de normas (</a:t>
            </a:r>
            <a:r>
              <a:rPr lang="pt-BR" altLang="pt-BR" sz="2000" b="1" u="sng">
                <a:solidFill>
                  <a:schemeClr val="bg1"/>
                </a:solidFill>
                <a:cs typeface="Arial" panose="020B0604020202020204" pitchFamily="34" charset="0"/>
              </a:rPr>
              <a:t>anomia</a:t>
            </a:r>
            <a:r>
              <a:rPr lang="pt-BR" altLang="pt-BR" sz="20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15363" grpId="0"/>
      <p:bldP spid="15364" grpId="0"/>
      <p:bldP spid="15365" grpId="0"/>
      <p:bldP spid="153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610600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A sociedade, como todo organismo, apresenta estados normais e patológicos, saudáveis e doentios.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250825" y="2349500"/>
            <a:ext cx="144145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Fato Social Normal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3203575" y="2276475"/>
            <a:ext cx="5400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quando se encontra generalizado na sociedade ou desempenha alguma função social importante.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179388" y="4437063"/>
            <a:ext cx="2232025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Fato Social Patolológico</a:t>
            </a: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3132138" y="4292600"/>
            <a:ext cx="5761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aquele que se encontra fora dos limites permitidos pela ordem social e pela moral vigente</a:t>
            </a:r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1979613" y="29241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555875" y="47974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/>
      <p:bldP spid="43013" grpId="0" animBg="1"/>
      <p:bldP spid="43014" grpId="0"/>
      <p:bldP spid="43015" grpId="0" animBg="1"/>
      <p:bldP spid="430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00113" y="836613"/>
            <a:ext cx="70580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cs typeface="Arial" panose="020B0604020202020204" pitchFamily="34" charset="0"/>
              </a:rPr>
              <a:t>Para Durkheim, um fenômeno quando agride os preceitos morais, pode ser considerado normal desde que encontrado na sociedade de forma generalizada desde que não coloque em risco a integração social..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900113" y="2924175"/>
            <a:ext cx="3095625" cy="3001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pt-BR" altLang="pt-BR" sz="2000">
                <a:solidFill>
                  <a:schemeClr val="bg1"/>
                </a:solidFill>
              </a:rPr>
              <a:t>Considerou o crime um fato social normal porque é encontrado em todas as sociedades e serve de parâmetro para a sociedade. Se o crime põe em risco a integração social é considerado patológico</a:t>
            </a:r>
          </a:p>
        </p:txBody>
      </p:sp>
      <p:pic>
        <p:nvPicPr>
          <p:cNvPr id="44036" name="Picture 5" descr="http://t1.gstatic.com/images?q=tbn:ANd9GcRPRIOoaohTjeEzl92Q_ISC-7UJlDlZMqsAyVxTcqP0FLuIHwyw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49563"/>
            <a:ext cx="30686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  <p:bldP spid="440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79388" y="2924175"/>
            <a:ext cx="241141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ANOMIA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32138" y="620713"/>
            <a:ext cx="5711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cs typeface="Arial" panose="020B0604020202020204" pitchFamily="34" charset="0"/>
              </a:rPr>
              <a:t>Carência de regulamentação social, ausência de regras sociais. As crises econômicas e conflitos capital-trabalho se devem a uma situação de anomia..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3203575" y="2205038"/>
            <a:ext cx="5616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Atribui essa crise moral às mudanças rápidas ocorridas na sociedade no final do século XIX e ao descompasso entre o avanço material e as normas  morais e jurídicas.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203575" y="3644900"/>
            <a:ext cx="5616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Ao estudar o suicidio, refere-se ao suicídio anômico que acontece devido ao enfraquecimento das regras morais.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3276600" y="4941888"/>
            <a:ext cx="586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Tal estado deanomia se deve à propria sociedade que apresenta uma situação de desregramento levando os indivíduos a pedrderem a noção dos fins individuais e dos limites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17412" grpId="0"/>
      <p:bldP spid="45060" grpId="0"/>
      <p:bldP spid="45061" grpId="0"/>
      <p:bldP spid="450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15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  <a:cs typeface="Times New Roman" panose="02020603050405020304" pitchFamily="18" charset="0"/>
              </a:rPr>
              <a:t>ANOMIA EM DURKHEIM</a:t>
            </a:r>
            <a:endParaRPr lang="pt-BR" altLang="pt-BR" sz="2400" b="1">
              <a:solidFill>
                <a:schemeClr val="bg1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125095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 b="1">
                <a:cs typeface="Arial" panose="020B0604020202020204" pitchFamily="34" charset="0"/>
              </a:rPr>
              <a:t>Aparece na análise que Durkheim faz do suicídio: as causas do suicídio seriam sociais, dependendo do maior ou menor grau de coesão social.</a:t>
            </a:r>
          </a:p>
        </p:txBody>
      </p:sp>
      <p:pic>
        <p:nvPicPr>
          <p:cNvPr id="46084" name="Picture 2" descr="H:\meus documentos\BKP 16-09-11\Meus documentos\meus documentos\Arnaldo\Imagens II\imagesCA12AX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3295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14340" grpId="0" autoUpdateAnimBg="0"/>
      <p:bldP spid="1434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95288" y="908050"/>
            <a:ext cx="36576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 b="1">
                <a:solidFill>
                  <a:schemeClr val="bg2"/>
                </a:solidFill>
                <a:cs typeface="Times New Roman" panose="02020603050405020304" pitchFamily="18" charset="0"/>
              </a:rPr>
              <a:t>Três tipos de suicídio: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16013" y="21336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EGOÍSTA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3194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chemeClr val="bg2"/>
                </a:solidFill>
              </a:rPr>
              <a:t>Falta de integração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16013" y="3573463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ALTRUÍSTA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0" y="3500438"/>
            <a:ext cx="2833688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chemeClr val="accent2"/>
                </a:solidFill>
              </a:rPr>
              <a:t>Excesso de integração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7450" y="5157788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ANÔMICO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00563" y="5157788"/>
            <a:ext cx="30956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Falta de limites e regras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775" y="188913"/>
            <a:ext cx="2952750" cy="5222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  <a:latin typeface="Arial" charset="0"/>
              </a:rPr>
              <a:t>Direito e </a:t>
            </a:r>
            <a:r>
              <a:rPr lang="pt-BR" dirty="0" err="1">
                <a:solidFill>
                  <a:schemeClr val="bg2"/>
                </a:solidFill>
                <a:latin typeface="Arial" charset="0"/>
              </a:rPr>
              <a:t>anomia</a:t>
            </a:r>
            <a:endParaRPr lang="pt-BR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87675" y="1268413"/>
            <a:ext cx="2305050" cy="2062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2"/>
                </a:solidFill>
                <a:latin typeface="Arial" charset="0"/>
              </a:rPr>
              <a:t> a coesão é garantida por um conjunto de princípios, ou seja, uma moral e um conjunto  de regras e normas, ou seja ,o direito, porque todos se conhecem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87675" y="4221163"/>
            <a:ext cx="2160588" cy="1816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2"/>
                </a:solidFill>
                <a:latin typeface="Arial" charset="0"/>
              </a:rPr>
              <a:t>A função do direito é punir aquele que, com suas transgressão, ofende todo o conjunto. É o que conhecemos por direito penal.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388" y="2997200"/>
            <a:ext cx="2087562" cy="954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  <a:latin typeface="Arial" charset="0"/>
              </a:rPr>
              <a:t>Sociedade simples</a:t>
            </a:r>
          </a:p>
        </p:txBody>
      </p:sp>
      <p:cxnSp>
        <p:nvCxnSpPr>
          <p:cNvPr id="11" name="Conector de seta reta 10"/>
          <p:cNvCxnSpPr/>
          <p:nvPr/>
        </p:nvCxnSpPr>
        <p:spPr bwMode="auto">
          <a:xfrm flipV="1">
            <a:off x="2339975" y="2636838"/>
            <a:ext cx="358775" cy="215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 bwMode="auto">
          <a:xfrm>
            <a:off x="2195513" y="4437063"/>
            <a:ext cx="358775" cy="215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8136" name="Picture 2" descr="http://t1.gstatic.com/images?q=tbn:ANd9GcR9a1r4L-7ahLtYGLxZclOQRi8z52eoxlPMdIoW9oHMmlDqdJFo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517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88913"/>
            <a:ext cx="9372600" cy="5794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latin typeface="Book Antiqua" panose="02040602050305030304" pitchFamily="18" charset="0"/>
              </a:rPr>
              <a:t>Os Clássicos da Sociologia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23850" y="2492375"/>
            <a:ext cx="2520950" cy="82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Emile Durkheim (1857 – 1917)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50825" y="3789363"/>
            <a:ext cx="252095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Max Weber (1864 – 1920)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79388" y="5157788"/>
            <a:ext cx="252095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</a:rPr>
              <a:t>Karl Marx  (1818 – 1883)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35375" y="1268413"/>
            <a:ext cx="252095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Objeto da Sociologia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04025" y="1484313"/>
            <a:ext cx="2232025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</a:rPr>
              <a:t>Método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275856" y="13398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588125" y="13398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0" y="34274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-36513" y="22034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08400" y="52292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Classes Sociais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563938" y="2565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Fato Social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635375" y="38608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Ação Social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6623050" y="52292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Dialética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6623050" y="2565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Explicação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6623050" y="3860800"/>
            <a:ext cx="252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Compreensão Social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t2.gstatic.com/images?q=tbn:ANd9GcQE0MaGMLpRoJD6yV8ujKxGkOgqJDqW2mY6w5p6BV_iDHL-DcyN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tângulo 6"/>
          <p:cNvSpPr>
            <a:spLocks noChangeArrowheads="1"/>
          </p:cNvSpPr>
          <p:nvPr/>
        </p:nvSpPr>
        <p:spPr bwMode="auto">
          <a:xfrm>
            <a:off x="0" y="2852738"/>
            <a:ext cx="2087563" cy="9540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Sociedade complexa</a:t>
            </a:r>
          </a:p>
        </p:txBody>
      </p:sp>
      <p:sp>
        <p:nvSpPr>
          <p:cNvPr id="49156" name="CaixaDeTexto 7"/>
          <p:cNvSpPr txBox="1">
            <a:spLocks noChangeArrowheads="1"/>
          </p:cNvSpPr>
          <p:nvPr/>
        </p:nvSpPr>
        <p:spPr bwMode="auto">
          <a:xfrm>
            <a:off x="2987675" y="1196975"/>
            <a:ext cx="2519363" cy="18161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Precisamos ser solidários não porque somos iguais mas porque somos diferentes. A falta, o rompimento da regra não afeta o coletivo e sim as pessoas separadamente.</a:t>
            </a:r>
          </a:p>
        </p:txBody>
      </p:sp>
      <p:sp>
        <p:nvSpPr>
          <p:cNvPr id="49157" name="CaixaDeTexto 8"/>
          <p:cNvSpPr txBox="1">
            <a:spLocks noChangeArrowheads="1"/>
          </p:cNvSpPr>
          <p:nvPr/>
        </p:nvSpPr>
        <p:spPr bwMode="auto">
          <a:xfrm>
            <a:off x="2987675" y="4076700"/>
            <a:ext cx="2520950" cy="17541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/>
              <a:t>A punição será dirigida para a devolução, `aquele que foi prejudicado, daquilo que lhe foi tirado. É o direito restitutivo.</a:t>
            </a:r>
          </a:p>
        </p:txBody>
      </p:sp>
      <p:cxnSp>
        <p:nvCxnSpPr>
          <p:cNvPr id="8" name="Conector de seta reta 7"/>
          <p:cNvCxnSpPr/>
          <p:nvPr/>
        </p:nvCxnSpPr>
        <p:spPr bwMode="auto">
          <a:xfrm flipV="1">
            <a:off x="2268538" y="2708275"/>
            <a:ext cx="431800" cy="360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 bwMode="auto">
          <a:xfrm>
            <a:off x="2268538" y="3789363"/>
            <a:ext cx="358775" cy="287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95513" y="188913"/>
            <a:ext cx="43211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6013" y="5229225"/>
            <a:ext cx="7223125" cy="8223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>
                <a:cs typeface="Arial" panose="020B0604020202020204" pitchFamily="34" charset="0"/>
              </a:rPr>
              <a:t>A Sociologia tem por finalidade não só explicar a sociedade como também encontrar soluções para a vida social.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87450" y="4076700"/>
            <a:ext cx="7151688" cy="8223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2000">
                <a:solidFill>
                  <a:schemeClr val="bg2"/>
                </a:solidFill>
                <a:cs typeface="Times New Roman" panose="02020603050405020304" pitchFamily="18" charset="0"/>
              </a:rPr>
              <a:t>Trata-se apenas de conhecer os seus problemas e de buscar uma solução científica para eles: curar as suas doenças.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187450" y="2708275"/>
            <a:ext cx="7273925" cy="850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000">
                <a:solidFill>
                  <a:schemeClr val="bg2"/>
                </a:solidFill>
                <a:cs typeface="Arial" panose="020B0604020202020204" pitchFamily="34" charset="0"/>
              </a:rPr>
              <a:t>Os problemas sociais não se resolveriam dentro de uma luta política e sim através da ciência, ou seja, da Sociologia. </a:t>
            </a:r>
          </a:p>
        </p:txBody>
      </p:sp>
      <p:sp>
        <p:nvSpPr>
          <p:cNvPr id="50182" name="CaixaDeTexto 7"/>
          <p:cNvSpPr txBox="1">
            <a:spLocks noChangeArrowheads="1"/>
          </p:cNvSpPr>
          <p:nvPr/>
        </p:nvSpPr>
        <p:spPr bwMode="auto">
          <a:xfrm>
            <a:off x="1331913" y="1412875"/>
            <a:ext cx="6911975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chemeClr val="bg2"/>
                </a:solidFill>
              </a:rPr>
              <a:t>Foi com Durkheim que a Sociologia passou a ser considerada propriamente uma ciência, dotada de um objeto especifico, os fatos sociais, e de uma metodologia.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18437" grpId="0" animBg="1"/>
      <p:bldP spid="18438" grpId="0" animBg="1"/>
      <p:bldP spid="501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7080250" cy="2051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pt-BR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A tarefa da Sociologia é compreender o funcionamento da sociedade capitalista de modo objetivo, para observar, compreender e classificar as leis sociais, descobrir as que são falhas e corrigi-las por outras mais eficientes.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16013" y="4149725"/>
            <a:ext cx="7367587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20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Durlkheim</a:t>
            </a:r>
            <a:r>
              <a:rPr lang="pt-BR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, ao lado de Marx e Weber, representa uma contribuição  importante para a Sociologia e para as Ciências Sociais de modo geral. Sua construção metodológica permanece obrigatória aos pesquisadores do campo social,</a:t>
            </a:r>
            <a:endParaRPr lang="pt-BR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2411413" y="476250"/>
            <a:ext cx="43211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CONCLUSÃO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512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8820150" cy="668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3" imgW="5608306" imgH="4746648" progId="Word.Document.8">
                  <p:embed/>
                </p:oleObj>
              </mc:Choice>
              <mc:Fallback>
                <p:oleObj name="Document" r:id="rId3" imgW="5608306" imgH="47466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0150" cy="668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urkhei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"/>
            <a:ext cx="2590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84213" y="836613"/>
            <a:ext cx="3743325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2"/>
                </a:solidFill>
              </a:rPr>
              <a:t>OS CLÁSSICOS DA SOCIOLOGIA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4535488" cy="1160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bg2"/>
                </a:solidFill>
              </a:rPr>
              <a:t>EMILE DURKHEIM</a:t>
            </a:r>
          </a:p>
          <a:p>
            <a:pPr algn="ctr" eaLnBrk="1" hangingPunct="1"/>
            <a:r>
              <a:rPr lang="pt-BR" altLang="pt-BR" b="1" dirty="0">
                <a:solidFill>
                  <a:schemeClr val="bg2"/>
                </a:solidFill>
              </a:rPr>
              <a:t>1857-1917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27313" y="476250"/>
            <a:ext cx="3673475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2"/>
                </a:solidFill>
              </a:rPr>
              <a:t>CONCEITOS BÁSICOS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18002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FATO SOCIAL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76825" y="1557338"/>
            <a:ext cx="2303463" cy="3667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COERÇAO SOCIAL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2122488"/>
            <a:ext cx="31686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CONSCIÊNCIA COLETIVA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95738" y="2565400"/>
            <a:ext cx="388937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DIVISÃO SOCIAL DO TRABALHO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2997200"/>
            <a:ext cx="36004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/>
              <a:t>SOLIDARIEDADE MECÂNICA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43438" y="3716338"/>
            <a:ext cx="36004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SOLIDARIEDADE ORGÂNICA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2879725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/>
              <a:t>DIREITO REPRESSIVO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4797425"/>
            <a:ext cx="32416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NORMAL E PATOLÓGICO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27538" y="4724400"/>
            <a:ext cx="3024187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DIREITO RESTITUTIVO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995738" y="5445125"/>
            <a:ext cx="2881312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/>
              <a:t>SUICÍDIO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9750" y="5516563"/>
            <a:ext cx="22320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</a:rPr>
              <a:t>ANOMIA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476375" y="228600"/>
            <a:ext cx="51831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CONTEXTO HISTÓRICO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27088" y="1401763"/>
            <a:ext cx="7273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Vivendo no período que vai da segunda metade do século XIX até o final da Primeira Guerra Mundial foi contemporâneo dos acontecimentos significativos do período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00113" y="2852738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Inicio da IIIª Republica na França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2663825" cy="10080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chemeClr val="bg2"/>
                </a:solidFill>
              </a:rPr>
              <a:t>O capitalismo consolidado e suas contradições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4140200" y="3573463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Progresso tecnológico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140200" y="4221163"/>
            <a:ext cx="388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Produtividade nas fábricas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4140200" y="4797425"/>
            <a:ext cx="288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Comuna de Paris(1871)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140200" y="5373688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Sindicatos - Greves</a:t>
            </a:r>
          </a:p>
        </p:txBody>
      </p:sp>
      <p:sp>
        <p:nvSpPr>
          <p:cNvPr id="14346" name="AutoShape 13"/>
          <p:cNvSpPr>
            <a:spLocks/>
          </p:cNvSpPr>
          <p:nvPr/>
        </p:nvSpPr>
        <p:spPr bwMode="auto">
          <a:xfrm>
            <a:off x="3851275" y="3284538"/>
            <a:ext cx="144463" cy="2808287"/>
          </a:xfrm>
          <a:prstGeom prst="rightBrace">
            <a:avLst>
              <a:gd name="adj1" fmla="val 1619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8313" y="1268413"/>
            <a:ext cx="2879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cs typeface="Times New Roman" panose="02020603050405020304" pitchFamily="18" charset="0"/>
              </a:rPr>
              <a:t>Preocupa-se com o estabelecimento de uma nova ordem social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0" y="1125538"/>
            <a:ext cx="3600450" cy="16303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>
                <a:solidFill>
                  <a:schemeClr val="bg1"/>
                </a:solidFill>
                <a:cs typeface="Times New Roman" panose="02020603050405020304" pitchFamily="18" charset="0"/>
              </a:rPr>
              <a:t>Toda reforma social deve estar baseada no conhecimento prévio e científico da sociedade e não numa ação política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716463" y="3573463"/>
            <a:ext cx="3455987" cy="16303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>
                <a:solidFill>
                  <a:schemeClr val="bg1"/>
                </a:solidFill>
                <a:cs typeface="Times New Roman" panose="02020603050405020304" pitchFamily="18" charset="0"/>
              </a:rPr>
              <a:t>Com amplo conhecimento das Ciências Naturais, passa a ver a sociedade como um imenso corpo biológico.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35150" y="188913"/>
            <a:ext cx="51831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CONTEXTO HISTÓRICO</a:t>
            </a:r>
          </a:p>
        </p:txBody>
      </p:sp>
      <p:sp>
        <p:nvSpPr>
          <p:cNvPr id="19462" name="CaixaDeTexto 10"/>
          <p:cNvSpPr txBox="1">
            <a:spLocks noChangeArrowheads="1"/>
          </p:cNvSpPr>
          <p:nvPr/>
        </p:nvSpPr>
        <p:spPr bwMode="auto">
          <a:xfrm>
            <a:off x="323850" y="3284538"/>
            <a:ext cx="30241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Procurou conhecer a sociedade cientificamente com racionalidade, para que a ciência pudesse resolver as questões sociais</a:t>
            </a:r>
          </a:p>
        </p:txBody>
      </p:sp>
      <p:cxnSp>
        <p:nvCxnSpPr>
          <p:cNvPr id="9223" name="Conector de seta reta 12"/>
          <p:cNvCxnSpPr>
            <a:cxnSpLocks noChangeShapeType="1"/>
          </p:cNvCxnSpPr>
          <p:nvPr/>
        </p:nvCxnSpPr>
        <p:spPr bwMode="auto">
          <a:xfrm>
            <a:off x="3419475" y="1844675"/>
            <a:ext cx="72072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224" name="Conector de seta reta 16"/>
          <p:cNvCxnSpPr>
            <a:cxnSpLocks noChangeShapeType="1"/>
          </p:cNvCxnSpPr>
          <p:nvPr/>
        </p:nvCxnSpPr>
        <p:spPr bwMode="auto">
          <a:xfrm>
            <a:off x="3492500" y="1773238"/>
            <a:ext cx="64770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9" name="Conector de seta reta 18"/>
          <p:cNvCxnSpPr/>
          <p:nvPr/>
        </p:nvCxnSpPr>
        <p:spPr bwMode="auto">
          <a:xfrm>
            <a:off x="3492500" y="1844675"/>
            <a:ext cx="647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26" name="Conector de seta reta 30"/>
          <p:cNvCxnSpPr>
            <a:cxnSpLocks noChangeShapeType="1"/>
          </p:cNvCxnSpPr>
          <p:nvPr/>
        </p:nvCxnSpPr>
        <p:spPr bwMode="auto">
          <a:xfrm>
            <a:off x="3419475" y="4221163"/>
            <a:ext cx="576263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3" name="Conector de seta reta 32"/>
          <p:cNvCxnSpPr/>
          <p:nvPr/>
        </p:nvCxnSpPr>
        <p:spPr bwMode="auto">
          <a:xfrm>
            <a:off x="3419475" y="4365625"/>
            <a:ext cx="647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2636838"/>
            <a:ext cx="21240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2"/>
                </a:solidFill>
              </a:rPr>
              <a:t>1ªcontribuição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649538" y="5013325"/>
            <a:ext cx="54721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As Regras do Método Sociológico</a:t>
            </a: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4464050" y="3679825"/>
            <a:ext cx="215900" cy="1225550"/>
          </a:xfrm>
          <a:prstGeom prst="downArrow">
            <a:avLst>
              <a:gd name="adj1" fmla="val 50000"/>
              <a:gd name="adj2" fmla="val 14191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3" name="CaixaDeTexto 6"/>
          <p:cNvSpPr txBox="1">
            <a:spLocks noChangeArrowheads="1"/>
          </p:cNvSpPr>
          <p:nvPr/>
        </p:nvSpPr>
        <p:spPr bwMode="auto">
          <a:xfrm>
            <a:off x="2124075" y="2087563"/>
            <a:ext cx="2941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A preocupação em estabelecer para a Sociologia</a:t>
            </a:r>
          </a:p>
        </p:txBody>
      </p:sp>
      <p:sp>
        <p:nvSpPr>
          <p:cNvPr id="22534" name="CaixaDeTexto 7"/>
          <p:cNvSpPr txBox="1">
            <a:spLocks noChangeArrowheads="1"/>
          </p:cNvSpPr>
          <p:nvPr/>
        </p:nvSpPr>
        <p:spPr bwMode="auto">
          <a:xfrm>
            <a:off x="5435600" y="1773238"/>
            <a:ext cx="122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Objeto</a:t>
            </a:r>
          </a:p>
        </p:txBody>
      </p:sp>
      <p:sp>
        <p:nvSpPr>
          <p:cNvPr id="22535" name="CaixaDeTexto 8"/>
          <p:cNvSpPr txBox="1">
            <a:spLocks noChangeArrowheads="1"/>
          </p:cNvSpPr>
          <p:nvPr/>
        </p:nvSpPr>
        <p:spPr bwMode="auto">
          <a:xfrm>
            <a:off x="5364163" y="3429000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Metodo</a:t>
            </a:r>
          </a:p>
        </p:txBody>
      </p:sp>
      <p:sp>
        <p:nvSpPr>
          <p:cNvPr id="22536" name="CaixaDeTexto 9"/>
          <p:cNvSpPr txBox="1">
            <a:spLocks noChangeArrowheads="1"/>
          </p:cNvSpPr>
          <p:nvPr/>
        </p:nvSpPr>
        <p:spPr bwMode="auto">
          <a:xfrm>
            <a:off x="7308850" y="1628775"/>
            <a:ext cx="1584325" cy="830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Fato Social</a:t>
            </a:r>
          </a:p>
        </p:txBody>
      </p:sp>
      <p:sp>
        <p:nvSpPr>
          <p:cNvPr id="22537" name="CaixaDeTexto 10"/>
          <p:cNvSpPr txBox="1">
            <a:spLocks noChangeArrowheads="1"/>
          </p:cNvSpPr>
          <p:nvPr/>
        </p:nvSpPr>
        <p:spPr bwMode="auto">
          <a:xfrm>
            <a:off x="7164388" y="3429000"/>
            <a:ext cx="1871662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Explicação</a:t>
            </a:r>
          </a:p>
        </p:txBody>
      </p:sp>
      <p:cxnSp>
        <p:nvCxnSpPr>
          <p:cNvPr id="13" name="Conector de seta reta 12"/>
          <p:cNvCxnSpPr/>
          <p:nvPr/>
        </p:nvCxnSpPr>
        <p:spPr bwMode="auto">
          <a:xfrm flipV="1">
            <a:off x="5165725" y="2349500"/>
            <a:ext cx="396875" cy="492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 bwMode="auto">
          <a:xfrm>
            <a:off x="5154613" y="2841625"/>
            <a:ext cx="503237" cy="5048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 bwMode="auto">
          <a:xfrm>
            <a:off x="6732588" y="1557338"/>
            <a:ext cx="287337" cy="1038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253" name="Seta para a direita 17"/>
          <p:cNvSpPr>
            <a:spLocks noChangeArrowheads="1"/>
          </p:cNvSpPr>
          <p:nvPr/>
        </p:nvSpPr>
        <p:spPr bwMode="auto">
          <a:xfrm>
            <a:off x="4427538" y="404813"/>
            <a:ext cx="979487" cy="484187"/>
          </a:xfrm>
          <a:prstGeom prst="rightArrow">
            <a:avLst>
              <a:gd name="adj1" fmla="val 50000"/>
              <a:gd name="adj2" fmla="val 50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Seta para a direita 18"/>
          <p:cNvSpPr/>
          <p:nvPr/>
        </p:nvSpPr>
        <p:spPr bwMode="auto">
          <a:xfrm>
            <a:off x="6659563" y="3141663"/>
            <a:ext cx="288925" cy="1038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0825" y="2492375"/>
            <a:ext cx="1511300" cy="8318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Fato Social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627313" y="836613"/>
            <a:ext cx="6075362" cy="273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t-BR" altLang="pt-BR" sz="1800" b="1">
                <a:solidFill>
                  <a:schemeClr val="bg1"/>
                </a:solidFill>
                <a:cs typeface="Times New Roman" panose="02020603050405020304" pitchFamily="18" charset="0"/>
              </a:rPr>
              <a:t>“ Fato social é toda maneira de fazer, fixa ou não,suscetível de exercer sobre o indivíduo uma coação exterior;ou ainda, que é geral no conjunto de cada sociedade tendo ao mesmo tempo existência própria, independente de suas manifestações individuais.”      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555875" y="4221163"/>
            <a:ext cx="5859463" cy="185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t-BR" altLang="pt-BR" sz="1800" b="1">
                <a:solidFill>
                  <a:schemeClr val="bg1"/>
                </a:solidFill>
                <a:cs typeface="Times New Roman" panose="02020603050405020304" pitchFamily="18" charset="0"/>
              </a:rPr>
              <a:t> Fato social consiste em “maneiras coletivas de pensar, sentir e agir, exteriores ao indivíduo e dotadas de um poder de coerção em virtude do qual se lhe impõem”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Quartz">
  <a:themeElements>
    <a:clrScheme name="Quar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Quar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r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1706</Words>
  <Application>Microsoft Office PowerPoint</Application>
  <PresentationFormat>Apresentação na tela (4:3)</PresentationFormat>
  <Paragraphs>174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Book Antiqua</vt:lpstr>
      <vt:lpstr>Times New Roman</vt:lpstr>
      <vt:lpstr>Verdana</vt:lpstr>
      <vt:lpstr>Wingdings</vt:lpstr>
      <vt:lpstr>Quartz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demo</dc:creator>
  <cp:lastModifiedBy>Herbert Schutzer</cp:lastModifiedBy>
  <cp:revision>89</cp:revision>
  <dcterms:created xsi:type="dcterms:W3CDTF">2006-08-27T20:07:30Z</dcterms:created>
  <dcterms:modified xsi:type="dcterms:W3CDTF">2016-04-19T22:24:11Z</dcterms:modified>
</cp:coreProperties>
</file>