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94" r:id="rId2"/>
    <p:sldMasterId id="2147483912" r:id="rId3"/>
    <p:sldMasterId id="2147483958" r:id="rId4"/>
  </p:sldMasterIdLst>
  <p:notesMasterIdLst>
    <p:notesMasterId r:id="rId37"/>
  </p:notesMasterIdLst>
  <p:handoutMasterIdLst>
    <p:handoutMasterId r:id="rId38"/>
  </p:handoutMasterIdLst>
  <p:sldIdLst>
    <p:sldId id="286" r:id="rId5"/>
    <p:sldId id="258" r:id="rId6"/>
    <p:sldId id="282" r:id="rId7"/>
    <p:sldId id="259" r:id="rId8"/>
    <p:sldId id="261" r:id="rId9"/>
    <p:sldId id="277" r:id="rId10"/>
    <p:sldId id="287" r:id="rId11"/>
    <p:sldId id="262" r:id="rId12"/>
    <p:sldId id="264" r:id="rId13"/>
    <p:sldId id="276" r:id="rId14"/>
    <p:sldId id="263" r:id="rId15"/>
    <p:sldId id="265" r:id="rId16"/>
    <p:sldId id="266" r:id="rId17"/>
    <p:sldId id="267" r:id="rId18"/>
    <p:sldId id="268" r:id="rId19"/>
    <p:sldId id="273" r:id="rId20"/>
    <p:sldId id="285" r:id="rId21"/>
    <p:sldId id="278" r:id="rId22"/>
    <p:sldId id="269" r:id="rId23"/>
    <p:sldId id="270" r:id="rId24"/>
    <p:sldId id="271" r:id="rId25"/>
    <p:sldId id="274" r:id="rId26"/>
    <p:sldId id="272" r:id="rId27"/>
    <p:sldId id="275" r:id="rId28"/>
    <p:sldId id="284" r:id="rId29"/>
    <p:sldId id="288" r:id="rId30"/>
    <p:sldId id="291" r:id="rId31"/>
    <p:sldId id="290" r:id="rId32"/>
    <p:sldId id="292" r:id="rId33"/>
    <p:sldId id="289" r:id="rId34"/>
    <p:sldId id="293" r:id="rId35"/>
    <p:sldId id="283" r:id="rId36"/>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7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C8EF16-825C-4E57-8816-CC1709E58212}" type="doc">
      <dgm:prSet loTypeId="urn:microsoft.com/office/officeart/2005/8/layout/equation2" loCatId="process" qsTypeId="urn:microsoft.com/office/officeart/2005/8/quickstyle/simple3" qsCatId="simple" csTypeId="urn:microsoft.com/office/officeart/2005/8/colors/accent2_2" csCatId="accent2" phldr="1"/>
      <dgm:spPr/>
    </dgm:pt>
    <dgm:pt modelId="{5770DCB5-1FB5-4ED8-8531-5694E32687CA}">
      <dgm:prSet phldrT="[Texto]"/>
      <dgm:spPr/>
      <dgm:t>
        <a:bodyPr/>
        <a:lstStyle/>
        <a:p>
          <a:r>
            <a:rPr lang="pt-BR" b="1" dirty="0" smtClean="0"/>
            <a:t>Estrutura Social</a:t>
          </a:r>
          <a:endParaRPr lang="pt-BR" b="1" dirty="0"/>
        </a:p>
      </dgm:t>
    </dgm:pt>
    <dgm:pt modelId="{6A6FAE2B-2990-4E1E-B520-E7A79CA9494E}" type="parTrans" cxnId="{9155A220-161E-4AAE-A173-E6A604EE13AF}">
      <dgm:prSet/>
      <dgm:spPr/>
      <dgm:t>
        <a:bodyPr/>
        <a:lstStyle/>
        <a:p>
          <a:endParaRPr lang="pt-BR"/>
        </a:p>
      </dgm:t>
    </dgm:pt>
    <dgm:pt modelId="{217C5374-9280-4DFD-9A15-8F26D5F8B394}" type="sibTrans" cxnId="{9155A220-161E-4AAE-A173-E6A604EE13AF}">
      <dgm:prSet/>
      <dgm:spPr/>
      <dgm:t>
        <a:bodyPr/>
        <a:lstStyle/>
        <a:p>
          <a:endParaRPr lang="pt-BR"/>
        </a:p>
      </dgm:t>
    </dgm:pt>
    <dgm:pt modelId="{E7AED27D-D9D5-4D1B-AD62-911F5EBE17B6}">
      <dgm:prSet phldrT="[Texto]"/>
      <dgm:spPr/>
      <dgm:t>
        <a:bodyPr/>
        <a:lstStyle/>
        <a:p>
          <a:r>
            <a:rPr lang="pt-BR" b="1" dirty="0" smtClean="0"/>
            <a:t>Inculcação</a:t>
          </a:r>
          <a:endParaRPr lang="pt-BR" b="1" dirty="0"/>
        </a:p>
      </dgm:t>
    </dgm:pt>
    <dgm:pt modelId="{B5EBEB2F-4955-4B88-930F-6212A746A950}" type="parTrans" cxnId="{808FAE26-6B90-41A8-917A-05749F82C82F}">
      <dgm:prSet/>
      <dgm:spPr/>
      <dgm:t>
        <a:bodyPr/>
        <a:lstStyle/>
        <a:p>
          <a:endParaRPr lang="pt-BR"/>
        </a:p>
      </dgm:t>
    </dgm:pt>
    <dgm:pt modelId="{DC4E8978-7863-428E-8060-C072FECEA8DD}" type="sibTrans" cxnId="{808FAE26-6B90-41A8-917A-05749F82C82F}">
      <dgm:prSet/>
      <dgm:spPr/>
      <dgm:t>
        <a:bodyPr/>
        <a:lstStyle/>
        <a:p>
          <a:endParaRPr lang="pt-BR"/>
        </a:p>
      </dgm:t>
    </dgm:pt>
    <dgm:pt modelId="{99CC5DE6-1243-499D-834A-B7BC6A896D71}">
      <dgm:prSet phldrT="[Texto]"/>
      <dgm:spPr/>
      <dgm:t>
        <a:bodyPr/>
        <a:lstStyle/>
        <a:p>
          <a:r>
            <a:rPr lang="pt-BR" dirty="0" smtClean="0"/>
            <a:t>Cultura</a:t>
          </a:r>
          <a:endParaRPr lang="pt-BR" dirty="0"/>
        </a:p>
      </dgm:t>
    </dgm:pt>
    <dgm:pt modelId="{233DBC1E-D69A-4B4A-943F-8E48FEEFA1EF}" type="parTrans" cxnId="{DAF37751-3E41-4E52-B979-EEE655745FF5}">
      <dgm:prSet/>
      <dgm:spPr/>
      <dgm:t>
        <a:bodyPr/>
        <a:lstStyle/>
        <a:p>
          <a:endParaRPr lang="pt-BR"/>
        </a:p>
      </dgm:t>
    </dgm:pt>
    <dgm:pt modelId="{5029C303-6605-4E7D-B495-80CB687520E2}" type="sibTrans" cxnId="{DAF37751-3E41-4E52-B979-EEE655745FF5}">
      <dgm:prSet/>
      <dgm:spPr/>
      <dgm:t>
        <a:bodyPr/>
        <a:lstStyle/>
        <a:p>
          <a:endParaRPr lang="pt-BR"/>
        </a:p>
      </dgm:t>
    </dgm:pt>
    <dgm:pt modelId="{BB4E8079-6B49-4F84-91B2-650E31636898}" type="pres">
      <dgm:prSet presAssocID="{44C8EF16-825C-4E57-8816-CC1709E58212}" presName="Name0" presStyleCnt="0">
        <dgm:presLayoutVars>
          <dgm:dir/>
          <dgm:resizeHandles val="exact"/>
        </dgm:presLayoutVars>
      </dgm:prSet>
      <dgm:spPr/>
    </dgm:pt>
    <dgm:pt modelId="{22149077-9007-47C9-AEFA-46B1A0CEAB58}" type="pres">
      <dgm:prSet presAssocID="{44C8EF16-825C-4E57-8816-CC1709E58212}" presName="vNodes" presStyleCnt="0"/>
      <dgm:spPr/>
    </dgm:pt>
    <dgm:pt modelId="{4A08A553-088E-4B4D-8235-D82C4D9A350B}" type="pres">
      <dgm:prSet presAssocID="{5770DCB5-1FB5-4ED8-8531-5694E32687CA}" presName="node" presStyleLbl="node1" presStyleIdx="0" presStyleCnt="3">
        <dgm:presLayoutVars>
          <dgm:bulletEnabled val="1"/>
        </dgm:presLayoutVars>
      </dgm:prSet>
      <dgm:spPr/>
      <dgm:t>
        <a:bodyPr/>
        <a:lstStyle/>
        <a:p>
          <a:endParaRPr lang="pt-BR"/>
        </a:p>
      </dgm:t>
    </dgm:pt>
    <dgm:pt modelId="{2FB88F50-7A6E-4746-99D8-BE59ACAAC8BB}" type="pres">
      <dgm:prSet presAssocID="{217C5374-9280-4DFD-9A15-8F26D5F8B394}" presName="spacerT" presStyleCnt="0"/>
      <dgm:spPr/>
    </dgm:pt>
    <dgm:pt modelId="{F849FCD5-DF32-431E-8446-076E15BD120E}" type="pres">
      <dgm:prSet presAssocID="{217C5374-9280-4DFD-9A15-8F26D5F8B394}" presName="sibTrans" presStyleLbl="sibTrans2D1" presStyleIdx="0" presStyleCnt="2"/>
      <dgm:spPr/>
      <dgm:t>
        <a:bodyPr/>
        <a:lstStyle/>
        <a:p>
          <a:endParaRPr lang="pt-BR"/>
        </a:p>
      </dgm:t>
    </dgm:pt>
    <dgm:pt modelId="{1169790A-44AF-4F50-A0D8-8D58577F7611}" type="pres">
      <dgm:prSet presAssocID="{217C5374-9280-4DFD-9A15-8F26D5F8B394}" presName="spacerB" presStyleCnt="0"/>
      <dgm:spPr/>
    </dgm:pt>
    <dgm:pt modelId="{D2D804CF-CAB1-4E8B-A12A-33C7111C5B7D}" type="pres">
      <dgm:prSet presAssocID="{E7AED27D-D9D5-4D1B-AD62-911F5EBE17B6}" presName="node" presStyleLbl="node1" presStyleIdx="1" presStyleCnt="3">
        <dgm:presLayoutVars>
          <dgm:bulletEnabled val="1"/>
        </dgm:presLayoutVars>
      </dgm:prSet>
      <dgm:spPr/>
      <dgm:t>
        <a:bodyPr/>
        <a:lstStyle/>
        <a:p>
          <a:endParaRPr lang="pt-BR"/>
        </a:p>
      </dgm:t>
    </dgm:pt>
    <dgm:pt modelId="{86054D8F-45C5-4854-AE8B-A8664AB3578E}" type="pres">
      <dgm:prSet presAssocID="{44C8EF16-825C-4E57-8816-CC1709E58212}" presName="sibTransLast" presStyleLbl="sibTrans2D1" presStyleIdx="1" presStyleCnt="2"/>
      <dgm:spPr/>
      <dgm:t>
        <a:bodyPr/>
        <a:lstStyle/>
        <a:p>
          <a:endParaRPr lang="pt-BR"/>
        </a:p>
      </dgm:t>
    </dgm:pt>
    <dgm:pt modelId="{326B3DB2-DF14-4965-A937-3381BE40FF49}" type="pres">
      <dgm:prSet presAssocID="{44C8EF16-825C-4E57-8816-CC1709E58212}" presName="connectorText" presStyleLbl="sibTrans2D1" presStyleIdx="1" presStyleCnt="2"/>
      <dgm:spPr/>
      <dgm:t>
        <a:bodyPr/>
        <a:lstStyle/>
        <a:p>
          <a:endParaRPr lang="pt-BR"/>
        </a:p>
      </dgm:t>
    </dgm:pt>
    <dgm:pt modelId="{79753BB1-9D05-4218-B4C3-C73C0C97F42C}" type="pres">
      <dgm:prSet presAssocID="{44C8EF16-825C-4E57-8816-CC1709E58212}" presName="lastNode" presStyleLbl="node1" presStyleIdx="2" presStyleCnt="3">
        <dgm:presLayoutVars>
          <dgm:bulletEnabled val="1"/>
        </dgm:presLayoutVars>
      </dgm:prSet>
      <dgm:spPr/>
      <dgm:t>
        <a:bodyPr/>
        <a:lstStyle/>
        <a:p>
          <a:endParaRPr lang="pt-BR"/>
        </a:p>
      </dgm:t>
    </dgm:pt>
  </dgm:ptLst>
  <dgm:cxnLst>
    <dgm:cxn modelId="{6E07EDFD-53EB-48B3-9117-A3C5BC7597CC}" type="presOf" srcId="{5770DCB5-1FB5-4ED8-8531-5694E32687CA}" destId="{4A08A553-088E-4B4D-8235-D82C4D9A350B}" srcOrd="0" destOrd="0" presId="urn:microsoft.com/office/officeart/2005/8/layout/equation2"/>
    <dgm:cxn modelId="{9155A220-161E-4AAE-A173-E6A604EE13AF}" srcId="{44C8EF16-825C-4E57-8816-CC1709E58212}" destId="{5770DCB5-1FB5-4ED8-8531-5694E32687CA}" srcOrd="0" destOrd="0" parTransId="{6A6FAE2B-2990-4E1E-B520-E7A79CA9494E}" sibTransId="{217C5374-9280-4DFD-9A15-8F26D5F8B394}"/>
    <dgm:cxn modelId="{33642DEC-3D7F-4C17-9259-92A8D4AA812D}" type="presOf" srcId="{DC4E8978-7863-428E-8060-C072FECEA8DD}" destId="{86054D8F-45C5-4854-AE8B-A8664AB3578E}" srcOrd="0" destOrd="0" presId="urn:microsoft.com/office/officeart/2005/8/layout/equation2"/>
    <dgm:cxn modelId="{808FAE26-6B90-41A8-917A-05749F82C82F}" srcId="{44C8EF16-825C-4E57-8816-CC1709E58212}" destId="{E7AED27D-D9D5-4D1B-AD62-911F5EBE17B6}" srcOrd="1" destOrd="0" parTransId="{B5EBEB2F-4955-4B88-930F-6212A746A950}" sibTransId="{DC4E8978-7863-428E-8060-C072FECEA8DD}"/>
    <dgm:cxn modelId="{F669C4BF-2532-4344-8B2C-AC7ECD64D1D6}" type="presOf" srcId="{217C5374-9280-4DFD-9A15-8F26D5F8B394}" destId="{F849FCD5-DF32-431E-8446-076E15BD120E}" srcOrd="0" destOrd="0" presId="urn:microsoft.com/office/officeart/2005/8/layout/equation2"/>
    <dgm:cxn modelId="{102A5B9C-A4A3-486A-B4EF-DAF0753AAB37}" type="presOf" srcId="{E7AED27D-D9D5-4D1B-AD62-911F5EBE17B6}" destId="{D2D804CF-CAB1-4E8B-A12A-33C7111C5B7D}" srcOrd="0" destOrd="0" presId="urn:microsoft.com/office/officeart/2005/8/layout/equation2"/>
    <dgm:cxn modelId="{CED637BB-3971-41A9-A26B-C1698B392B60}" type="presOf" srcId="{DC4E8978-7863-428E-8060-C072FECEA8DD}" destId="{326B3DB2-DF14-4965-A937-3381BE40FF49}" srcOrd="1" destOrd="0" presId="urn:microsoft.com/office/officeart/2005/8/layout/equation2"/>
    <dgm:cxn modelId="{DAF37751-3E41-4E52-B979-EEE655745FF5}" srcId="{44C8EF16-825C-4E57-8816-CC1709E58212}" destId="{99CC5DE6-1243-499D-834A-B7BC6A896D71}" srcOrd="2" destOrd="0" parTransId="{233DBC1E-D69A-4B4A-943F-8E48FEEFA1EF}" sibTransId="{5029C303-6605-4E7D-B495-80CB687520E2}"/>
    <dgm:cxn modelId="{741A7B92-B249-45A4-BE8B-81A426C18D94}" type="presOf" srcId="{44C8EF16-825C-4E57-8816-CC1709E58212}" destId="{BB4E8079-6B49-4F84-91B2-650E31636898}" srcOrd="0" destOrd="0" presId="urn:microsoft.com/office/officeart/2005/8/layout/equation2"/>
    <dgm:cxn modelId="{E58BBE0F-7258-4113-BBEC-E27A29CBDFD8}" type="presOf" srcId="{99CC5DE6-1243-499D-834A-B7BC6A896D71}" destId="{79753BB1-9D05-4218-B4C3-C73C0C97F42C}" srcOrd="0" destOrd="0" presId="urn:microsoft.com/office/officeart/2005/8/layout/equation2"/>
    <dgm:cxn modelId="{4F9B01F3-3670-4625-9FF5-588D42743A61}" type="presParOf" srcId="{BB4E8079-6B49-4F84-91B2-650E31636898}" destId="{22149077-9007-47C9-AEFA-46B1A0CEAB58}" srcOrd="0" destOrd="0" presId="urn:microsoft.com/office/officeart/2005/8/layout/equation2"/>
    <dgm:cxn modelId="{043487A9-6046-47D1-8B79-6A7F8B01EA92}" type="presParOf" srcId="{22149077-9007-47C9-AEFA-46B1A0CEAB58}" destId="{4A08A553-088E-4B4D-8235-D82C4D9A350B}" srcOrd="0" destOrd="0" presId="urn:microsoft.com/office/officeart/2005/8/layout/equation2"/>
    <dgm:cxn modelId="{D30D9C9F-3371-4250-8A20-EC3A06D8AFB4}" type="presParOf" srcId="{22149077-9007-47C9-AEFA-46B1A0CEAB58}" destId="{2FB88F50-7A6E-4746-99D8-BE59ACAAC8BB}" srcOrd="1" destOrd="0" presId="urn:microsoft.com/office/officeart/2005/8/layout/equation2"/>
    <dgm:cxn modelId="{24CCD99D-75E6-48C0-97B7-EC40244B2AFE}" type="presParOf" srcId="{22149077-9007-47C9-AEFA-46B1A0CEAB58}" destId="{F849FCD5-DF32-431E-8446-076E15BD120E}" srcOrd="2" destOrd="0" presId="urn:microsoft.com/office/officeart/2005/8/layout/equation2"/>
    <dgm:cxn modelId="{2340887C-2B71-497E-A01B-D65F459A0EF0}" type="presParOf" srcId="{22149077-9007-47C9-AEFA-46B1A0CEAB58}" destId="{1169790A-44AF-4F50-A0D8-8D58577F7611}" srcOrd="3" destOrd="0" presId="urn:microsoft.com/office/officeart/2005/8/layout/equation2"/>
    <dgm:cxn modelId="{3F4FC147-BCE9-45CA-A8FE-A287BE643039}" type="presParOf" srcId="{22149077-9007-47C9-AEFA-46B1A0CEAB58}" destId="{D2D804CF-CAB1-4E8B-A12A-33C7111C5B7D}" srcOrd="4" destOrd="0" presId="urn:microsoft.com/office/officeart/2005/8/layout/equation2"/>
    <dgm:cxn modelId="{677C7B34-FFBC-4521-9AF0-8E6362053E00}" type="presParOf" srcId="{BB4E8079-6B49-4F84-91B2-650E31636898}" destId="{86054D8F-45C5-4854-AE8B-A8664AB3578E}" srcOrd="1" destOrd="0" presId="urn:microsoft.com/office/officeart/2005/8/layout/equation2"/>
    <dgm:cxn modelId="{83167097-D48C-4C56-86C1-D22EBB0740EF}" type="presParOf" srcId="{86054D8F-45C5-4854-AE8B-A8664AB3578E}" destId="{326B3DB2-DF14-4965-A937-3381BE40FF49}" srcOrd="0" destOrd="0" presId="urn:microsoft.com/office/officeart/2005/8/layout/equation2"/>
    <dgm:cxn modelId="{E4019846-9615-4C0A-BA95-C8278C346CBE}" type="presParOf" srcId="{BB4E8079-6B49-4F84-91B2-650E31636898}" destId="{79753BB1-9D05-4218-B4C3-C73C0C97F42C}"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A2F83-F91F-4BF3-906E-F290F3064BEE}" type="doc">
      <dgm:prSet loTypeId="urn:microsoft.com/office/officeart/2005/8/layout/cycle4#1" loCatId="cycle" qsTypeId="urn:microsoft.com/office/officeart/2005/8/quickstyle/3d3" qsCatId="3D" csTypeId="urn:microsoft.com/office/officeart/2005/8/colors/colorful1" csCatId="colorful" phldr="1"/>
      <dgm:spPr/>
      <dgm:t>
        <a:bodyPr/>
        <a:lstStyle/>
        <a:p>
          <a:endParaRPr lang="pt-BR"/>
        </a:p>
      </dgm:t>
    </dgm:pt>
    <dgm:pt modelId="{851A76E6-2AB9-4B27-A4BC-7AF7E7AE4677}">
      <dgm:prSet phldrT="[Texto]"/>
      <dgm:spPr/>
      <dgm:t>
        <a:bodyPr/>
        <a:lstStyle/>
        <a:p>
          <a:r>
            <a:rPr lang="pt-BR" dirty="0" smtClean="0"/>
            <a:t>Aspectos Tangíveis (Antony </a:t>
          </a:r>
          <a:r>
            <a:rPr lang="pt-BR" dirty="0" err="1" smtClean="0"/>
            <a:t>Giddens</a:t>
          </a:r>
          <a:r>
            <a:rPr lang="pt-BR" dirty="0" smtClean="0"/>
            <a:t>)</a:t>
          </a:r>
          <a:endParaRPr lang="pt-BR" dirty="0"/>
        </a:p>
      </dgm:t>
    </dgm:pt>
    <dgm:pt modelId="{4791DD7F-7C4F-496E-A764-688E73081A7F}" type="parTrans" cxnId="{01883460-3F99-4DDC-9F58-487ABE513C1C}">
      <dgm:prSet/>
      <dgm:spPr/>
      <dgm:t>
        <a:bodyPr/>
        <a:lstStyle/>
        <a:p>
          <a:endParaRPr lang="pt-BR"/>
        </a:p>
      </dgm:t>
    </dgm:pt>
    <dgm:pt modelId="{8890AFDD-4EAE-4D2A-B3F8-3EAF99A2D61C}" type="sibTrans" cxnId="{01883460-3F99-4DDC-9F58-487ABE513C1C}">
      <dgm:prSet/>
      <dgm:spPr/>
      <dgm:t>
        <a:bodyPr/>
        <a:lstStyle/>
        <a:p>
          <a:endParaRPr lang="pt-BR"/>
        </a:p>
      </dgm:t>
    </dgm:pt>
    <dgm:pt modelId="{7C09272F-50CF-42FD-BA49-68F2F51CA9C2}">
      <dgm:prSet phldrT="[Texto]"/>
      <dgm:spPr/>
      <dgm:t>
        <a:bodyPr/>
        <a:lstStyle/>
        <a:p>
          <a:r>
            <a:rPr lang="pt-BR" dirty="0" smtClean="0"/>
            <a:t>Objetos , Símbolos e Tecnologias.</a:t>
          </a:r>
          <a:endParaRPr lang="pt-BR" dirty="0"/>
        </a:p>
      </dgm:t>
    </dgm:pt>
    <dgm:pt modelId="{65449B32-481A-4D94-B292-C9CEE42786A7}" type="parTrans" cxnId="{5BE1B9FB-4B91-4157-8D4A-710063022DD7}">
      <dgm:prSet/>
      <dgm:spPr/>
      <dgm:t>
        <a:bodyPr/>
        <a:lstStyle/>
        <a:p>
          <a:endParaRPr lang="pt-BR"/>
        </a:p>
      </dgm:t>
    </dgm:pt>
    <dgm:pt modelId="{8E7CD898-3DE6-48DE-A9B2-2BFF46F9E217}" type="sibTrans" cxnId="{5BE1B9FB-4B91-4157-8D4A-710063022DD7}">
      <dgm:prSet/>
      <dgm:spPr/>
      <dgm:t>
        <a:bodyPr/>
        <a:lstStyle/>
        <a:p>
          <a:endParaRPr lang="pt-BR"/>
        </a:p>
      </dgm:t>
    </dgm:pt>
    <dgm:pt modelId="{AA721F83-54BA-4BC6-AF1B-DCBAB9BBEF66}">
      <dgm:prSet phldrT="[Texto]"/>
      <dgm:spPr/>
      <dgm:t>
        <a:bodyPr/>
        <a:lstStyle/>
        <a:p>
          <a:r>
            <a:rPr lang="pt-BR" dirty="0" smtClean="0"/>
            <a:t>Aspectos Intangíveis</a:t>
          </a:r>
          <a:endParaRPr lang="pt-BR" dirty="0"/>
        </a:p>
      </dgm:t>
    </dgm:pt>
    <dgm:pt modelId="{FC4B0798-5EEE-43D6-BC27-5E75AD7F7469}" type="parTrans" cxnId="{F8D44DDD-30EB-40EB-A5B1-7EF537D173C7}">
      <dgm:prSet/>
      <dgm:spPr/>
      <dgm:t>
        <a:bodyPr/>
        <a:lstStyle/>
        <a:p>
          <a:endParaRPr lang="pt-BR"/>
        </a:p>
      </dgm:t>
    </dgm:pt>
    <dgm:pt modelId="{B450FCE5-78F4-46E4-A597-F74F5186E33E}" type="sibTrans" cxnId="{F8D44DDD-30EB-40EB-A5B1-7EF537D173C7}">
      <dgm:prSet/>
      <dgm:spPr/>
      <dgm:t>
        <a:bodyPr/>
        <a:lstStyle/>
        <a:p>
          <a:endParaRPr lang="pt-BR"/>
        </a:p>
      </dgm:t>
    </dgm:pt>
    <dgm:pt modelId="{A8B9C47C-8C45-45A7-9E50-1C01913657BF}">
      <dgm:prSet phldrT="[Texto]"/>
      <dgm:spPr/>
      <dgm:t>
        <a:bodyPr/>
        <a:lstStyle/>
        <a:p>
          <a:r>
            <a:rPr lang="pt-BR" dirty="0" smtClean="0"/>
            <a:t>Crenças, Valores e </a:t>
          </a:r>
          <a:r>
            <a:rPr lang="pt-BR" dirty="0" smtClean="0"/>
            <a:t>ideias</a:t>
          </a:r>
          <a:r>
            <a:rPr lang="pt-BR" dirty="0" smtClean="0"/>
            <a:t>.</a:t>
          </a:r>
          <a:endParaRPr lang="pt-BR" dirty="0"/>
        </a:p>
      </dgm:t>
    </dgm:pt>
    <dgm:pt modelId="{B8286443-866D-4704-AB76-04C2F809B1F2}" type="parTrans" cxnId="{070A596D-4177-4B5A-91A4-6BA3CDFC34AC}">
      <dgm:prSet/>
      <dgm:spPr/>
      <dgm:t>
        <a:bodyPr/>
        <a:lstStyle/>
        <a:p>
          <a:endParaRPr lang="pt-BR"/>
        </a:p>
      </dgm:t>
    </dgm:pt>
    <dgm:pt modelId="{DA0BEA09-DD3D-45FD-BC4E-115FDE6322BB}" type="sibTrans" cxnId="{070A596D-4177-4B5A-91A4-6BA3CDFC34AC}">
      <dgm:prSet/>
      <dgm:spPr/>
      <dgm:t>
        <a:bodyPr/>
        <a:lstStyle/>
        <a:p>
          <a:endParaRPr lang="pt-BR"/>
        </a:p>
      </dgm:t>
    </dgm:pt>
    <dgm:pt modelId="{4906318B-BBCA-470A-BE43-FD30E82C2E13}">
      <dgm:prSet phldrT="[Texto]"/>
      <dgm:spPr/>
      <dgm:t>
        <a:bodyPr/>
        <a:lstStyle/>
        <a:p>
          <a:r>
            <a:rPr lang="pt-BR" dirty="0" smtClean="0"/>
            <a:t>Cultura Não Material</a:t>
          </a:r>
          <a:endParaRPr lang="pt-BR" dirty="0"/>
        </a:p>
      </dgm:t>
    </dgm:pt>
    <dgm:pt modelId="{C8D63583-B295-42B0-B5CA-9593CC0B511B}" type="parTrans" cxnId="{B047C1A2-DBB1-4ACA-B7C8-A5BEBF62D8A2}">
      <dgm:prSet/>
      <dgm:spPr/>
      <dgm:t>
        <a:bodyPr/>
        <a:lstStyle/>
        <a:p>
          <a:endParaRPr lang="pt-BR"/>
        </a:p>
      </dgm:t>
    </dgm:pt>
    <dgm:pt modelId="{7BD30520-1F72-4F2C-A478-7E227848DB7E}" type="sibTrans" cxnId="{B047C1A2-DBB1-4ACA-B7C8-A5BEBF62D8A2}">
      <dgm:prSet/>
      <dgm:spPr/>
      <dgm:t>
        <a:bodyPr/>
        <a:lstStyle/>
        <a:p>
          <a:endParaRPr lang="pt-BR"/>
        </a:p>
      </dgm:t>
    </dgm:pt>
    <dgm:pt modelId="{A60F25D6-ECB4-4D22-939E-FD6BCF48F17A}">
      <dgm:prSet phldrT="[Texto]"/>
      <dgm:spPr/>
      <dgm:t>
        <a:bodyPr/>
        <a:lstStyle/>
        <a:p>
          <a:r>
            <a:rPr lang="pt-BR" dirty="0" smtClean="0"/>
            <a:t>Democracia, fé, amor, paz, amizade.</a:t>
          </a:r>
          <a:endParaRPr lang="pt-BR" dirty="0"/>
        </a:p>
      </dgm:t>
    </dgm:pt>
    <dgm:pt modelId="{6E7B2EE6-F759-413E-84D4-E145E02D4281}" type="parTrans" cxnId="{CDCEC6F3-AAAF-4E9E-8900-3496BBF0D0D6}">
      <dgm:prSet/>
      <dgm:spPr/>
      <dgm:t>
        <a:bodyPr/>
        <a:lstStyle/>
        <a:p>
          <a:endParaRPr lang="pt-BR"/>
        </a:p>
      </dgm:t>
    </dgm:pt>
    <dgm:pt modelId="{21EF946F-9CCA-4FA6-96C8-69E2A42A9CA7}" type="sibTrans" cxnId="{CDCEC6F3-AAAF-4E9E-8900-3496BBF0D0D6}">
      <dgm:prSet/>
      <dgm:spPr/>
      <dgm:t>
        <a:bodyPr/>
        <a:lstStyle/>
        <a:p>
          <a:endParaRPr lang="pt-BR"/>
        </a:p>
      </dgm:t>
    </dgm:pt>
    <dgm:pt modelId="{02DB3B75-EB25-42BC-8184-BED1036C7333}">
      <dgm:prSet phldrT="[Texto]"/>
      <dgm:spPr/>
      <dgm:t>
        <a:bodyPr/>
        <a:lstStyle/>
        <a:p>
          <a:r>
            <a:rPr lang="pt-BR" dirty="0" smtClean="0"/>
            <a:t>Cultura Material (Vila Nova)</a:t>
          </a:r>
          <a:endParaRPr lang="pt-BR" dirty="0"/>
        </a:p>
      </dgm:t>
    </dgm:pt>
    <dgm:pt modelId="{3C8349F0-E20F-4481-9E06-C2846BDCA924}" type="parTrans" cxnId="{880EE2F5-E298-4BB3-AB07-23DF18E638BD}">
      <dgm:prSet/>
      <dgm:spPr/>
      <dgm:t>
        <a:bodyPr/>
        <a:lstStyle/>
        <a:p>
          <a:endParaRPr lang="pt-BR"/>
        </a:p>
      </dgm:t>
    </dgm:pt>
    <dgm:pt modelId="{4F2EB037-75BE-4405-A059-3D1106A116A3}" type="sibTrans" cxnId="{880EE2F5-E298-4BB3-AB07-23DF18E638BD}">
      <dgm:prSet/>
      <dgm:spPr/>
      <dgm:t>
        <a:bodyPr/>
        <a:lstStyle/>
        <a:p>
          <a:endParaRPr lang="pt-BR"/>
        </a:p>
      </dgm:t>
    </dgm:pt>
    <dgm:pt modelId="{ECC2BE90-C9D1-4BA7-9D58-26115639197F}">
      <dgm:prSet phldrT="[Texto]"/>
      <dgm:spPr/>
      <dgm:t>
        <a:bodyPr/>
        <a:lstStyle/>
        <a:p>
          <a:r>
            <a:rPr lang="pt-BR" dirty="0" smtClean="0"/>
            <a:t>Bandeira, carro, talheres, relógio.</a:t>
          </a:r>
          <a:endParaRPr lang="pt-BR" dirty="0"/>
        </a:p>
      </dgm:t>
    </dgm:pt>
    <dgm:pt modelId="{9BF8D093-E616-4BD0-BD94-EA6CE1CE0FA7}" type="parTrans" cxnId="{9A4ADAE7-9618-4AFE-94F7-8E50C3408E47}">
      <dgm:prSet/>
      <dgm:spPr/>
      <dgm:t>
        <a:bodyPr/>
        <a:lstStyle/>
        <a:p>
          <a:endParaRPr lang="pt-BR"/>
        </a:p>
      </dgm:t>
    </dgm:pt>
    <dgm:pt modelId="{EDA14DA8-0CC2-45F6-8781-55774E4AEAA7}" type="sibTrans" cxnId="{9A4ADAE7-9618-4AFE-94F7-8E50C3408E47}">
      <dgm:prSet/>
      <dgm:spPr/>
      <dgm:t>
        <a:bodyPr/>
        <a:lstStyle/>
        <a:p>
          <a:endParaRPr lang="pt-BR"/>
        </a:p>
      </dgm:t>
    </dgm:pt>
    <dgm:pt modelId="{7D891C70-0DF0-4411-B1DE-680F952DAC13}" type="pres">
      <dgm:prSet presAssocID="{F65A2F83-F91F-4BF3-906E-F290F3064BEE}" presName="cycleMatrixDiagram" presStyleCnt="0">
        <dgm:presLayoutVars>
          <dgm:chMax val="1"/>
          <dgm:dir/>
          <dgm:animLvl val="lvl"/>
          <dgm:resizeHandles val="exact"/>
        </dgm:presLayoutVars>
      </dgm:prSet>
      <dgm:spPr/>
      <dgm:t>
        <a:bodyPr/>
        <a:lstStyle/>
        <a:p>
          <a:endParaRPr lang="pt-BR"/>
        </a:p>
      </dgm:t>
    </dgm:pt>
    <dgm:pt modelId="{5F6FFB34-C98F-4A3A-B60D-92822ECD712D}" type="pres">
      <dgm:prSet presAssocID="{F65A2F83-F91F-4BF3-906E-F290F3064BEE}" presName="children" presStyleCnt="0"/>
      <dgm:spPr/>
      <dgm:t>
        <a:bodyPr/>
        <a:lstStyle/>
        <a:p>
          <a:endParaRPr lang="pt-BR"/>
        </a:p>
      </dgm:t>
    </dgm:pt>
    <dgm:pt modelId="{04681AFD-1005-4F60-9169-2B3F3B627A35}" type="pres">
      <dgm:prSet presAssocID="{F65A2F83-F91F-4BF3-906E-F290F3064BEE}" presName="child1group" presStyleCnt="0"/>
      <dgm:spPr/>
      <dgm:t>
        <a:bodyPr/>
        <a:lstStyle/>
        <a:p>
          <a:endParaRPr lang="pt-BR"/>
        </a:p>
      </dgm:t>
    </dgm:pt>
    <dgm:pt modelId="{D452655E-0F6D-441E-8428-1571FFE48AAB}" type="pres">
      <dgm:prSet presAssocID="{F65A2F83-F91F-4BF3-906E-F290F3064BEE}" presName="child1" presStyleLbl="bgAcc1" presStyleIdx="0" presStyleCnt="4"/>
      <dgm:spPr/>
      <dgm:t>
        <a:bodyPr/>
        <a:lstStyle/>
        <a:p>
          <a:endParaRPr lang="pt-BR"/>
        </a:p>
      </dgm:t>
    </dgm:pt>
    <dgm:pt modelId="{092A7C1F-1486-44EA-97C0-AF87CBBF535C}" type="pres">
      <dgm:prSet presAssocID="{F65A2F83-F91F-4BF3-906E-F290F3064BEE}" presName="child1Text" presStyleLbl="bgAcc1" presStyleIdx="0" presStyleCnt="4">
        <dgm:presLayoutVars>
          <dgm:bulletEnabled val="1"/>
        </dgm:presLayoutVars>
      </dgm:prSet>
      <dgm:spPr/>
      <dgm:t>
        <a:bodyPr/>
        <a:lstStyle/>
        <a:p>
          <a:endParaRPr lang="pt-BR"/>
        </a:p>
      </dgm:t>
    </dgm:pt>
    <dgm:pt modelId="{EB19F986-98CD-4108-97FF-208F5727CBDF}" type="pres">
      <dgm:prSet presAssocID="{F65A2F83-F91F-4BF3-906E-F290F3064BEE}" presName="child2group" presStyleCnt="0"/>
      <dgm:spPr/>
      <dgm:t>
        <a:bodyPr/>
        <a:lstStyle/>
        <a:p>
          <a:endParaRPr lang="pt-BR"/>
        </a:p>
      </dgm:t>
    </dgm:pt>
    <dgm:pt modelId="{4388D55F-729B-4332-9C35-4B8F7E264FF4}" type="pres">
      <dgm:prSet presAssocID="{F65A2F83-F91F-4BF3-906E-F290F3064BEE}" presName="child2" presStyleLbl="bgAcc1" presStyleIdx="1" presStyleCnt="4"/>
      <dgm:spPr/>
      <dgm:t>
        <a:bodyPr/>
        <a:lstStyle/>
        <a:p>
          <a:endParaRPr lang="pt-BR"/>
        </a:p>
      </dgm:t>
    </dgm:pt>
    <dgm:pt modelId="{DA26D382-75D3-4F1E-BAFF-EBC7B776B959}" type="pres">
      <dgm:prSet presAssocID="{F65A2F83-F91F-4BF3-906E-F290F3064BEE}" presName="child2Text" presStyleLbl="bgAcc1" presStyleIdx="1" presStyleCnt="4">
        <dgm:presLayoutVars>
          <dgm:bulletEnabled val="1"/>
        </dgm:presLayoutVars>
      </dgm:prSet>
      <dgm:spPr/>
      <dgm:t>
        <a:bodyPr/>
        <a:lstStyle/>
        <a:p>
          <a:endParaRPr lang="pt-BR"/>
        </a:p>
      </dgm:t>
    </dgm:pt>
    <dgm:pt modelId="{A6AAF7EC-8E5E-4D11-8052-6E6DE7E2BA16}" type="pres">
      <dgm:prSet presAssocID="{F65A2F83-F91F-4BF3-906E-F290F3064BEE}" presName="child3group" presStyleCnt="0"/>
      <dgm:spPr/>
      <dgm:t>
        <a:bodyPr/>
        <a:lstStyle/>
        <a:p>
          <a:endParaRPr lang="pt-BR"/>
        </a:p>
      </dgm:t>
    </dgm:pt>
    <dgm:pt modelId="{22A196B0-10E8-4A40-A280-4FA4C93ABB0D}" type="pres">
      <dgm:prSet presAssocID="{F65A2F83-F91F-4BF3-906E-F290F3064BEE}" presName="child3" presStyleLbl="bgAcc1" presStyleIdx="2" presStyleCnt="4"/>
      <dgm:spPr/>
      <dgm:t>
        <a:bodyPr/>
        <a:lstStyle/>
        <a:p>
          <a:endParaRPr lang="pt-BR"/>
        </a:p>
      </dgm:t>
    </dgm:pt>
    <dgm:pt modelId="{82292595-896A-4BE7-990F-2DCF4A5D9225}" type="pres">
      <dgm:prSet presAssocID="{F65A2F83-F91F-4BF3-906E-F290F3064BEE}" presName="child3Text" presStyleLbl="bgAcc1" presStyleIdx="2" presStyleCnt="4">
        <dgm:presLayoutVars>
          <dgm:bulletEnabled val="1"/>
        </dgm:presLayoutVars>
      </dgm:prSet>
      <dgm:spPr/>
      <dgm:t>
        <a:bodyPr/>
        <a:lstStyle/>
        <a:p>
          <a:endParaRPr lang="pt-BR"/>
        </a:p>
      </dgm:t>
    </dgm:pt>
    <dgm:pt modelId="{470C7BF9-C92C-47C3-B219-044EA27DF2F7}" type="pres">
      <dgm:prSet presAssocID="{F65A2F83-F91F-4BF3-906E-F290F3064BEE}" presName="child4group" presStyleCnt="0"/>
      <dgm:spPr/>
      <dgm:t>
        <a:bodyPr/>
        <a:lstStyle/>
        <a:p>
          <a:endParaRPr lang="pt-BR"/>
        </a:p>
      </dgm:t>
    </dgm:pt>
    <dgm:pt modelId="{C12CF74A-ABAF-4EA0-B15A-CD8093E315CE}" type="pres">
      <dgm:prSet presAssocID="{F65A2F83-F91F-4BF3-906E-F290F3064BEE}" presName="child4" presStyleLbl="bgAcc1" presStyleIdx="3" presStyleCnt="4"/>
      <dgm:spPr/>
      <dgm:t>
        <a:bodyPr/>
        <a:lstStyle/>
        <a:p>
          <a:endParaRPr lang="pt-BR"/>
        </a:p>
      </dgm:t>
    </dgm:pt>
    <dgm:pt modelId="{A0696763-418F-4B67-9B72-4FEC2CBDF72D}" type="pres">
      <dgm:prSet presAssocID="{F65A2F83-F91F-4BF3-906E-F290F3064BEE}" presName="child4Text" presStyleLbl="bgAcc1" presStyleIdx="3" presStyleCnt="4">
        <dgm:presLayoutVars>
          <dgm:bulletEnabled val="1"/>
        </dgm:presLayoutVars>
      </dgm:prSet>
      <dgm:spPr/>
      <dgm:t>
        <a:bodyPr/>
        <a:lstStyle/>
        <a:p>
          <a:endParaRPr lang="pt-BR"/>
        </a:p>
      </dgm:t>
    </dgm:pt>
    <dgm:pt modelId="{3603F6F1-9F2A-4D88-8B8E-189E23FC3B89}" type="pres">
      <dgm:prSet presAssocID="{F65A2F83-F91F-4BF3-906E-F290F3064BEE}" presName="childPlaceholder" presStyleCnt="0"/>
      <dgm:spPr/>
      <dgm:t>
        <a:bodyPr/>
        <a:lstStyle/>
        <a:p>
          <a:endParaRPr lang="pt-BR"/>
        </a:p>
      </dgm:t>
    </dgm:pt>
    <dgm:pt modelId="{B2DDAF8C-CDD1-4950-884A-DF6AC7112D10}" type="pres">
      <dgm:prSet presAssocID="{F65A2F83-F91F-4BF3-906E-F290F3064BEE}" presName="circle" presStyleCnt="0"/>
      <dgm:spPr/>
      <dgm:t>
        <a:bodyPr/>
        <a:lstStyle/>
        <a:p>
          <a:endParaRPr lang="pt-BR"/>
        </a:p>
      </dgm:t>
    </dgm:pt>
    <dgm:pt modelId="{8F90E83D-B0AB-42A3-A81A-5F9DAA804B09}" type="pres">
      <dgm:prSet presAssocID="{F65A2F83-F91F-4BF3-906E-F290F3064BEE}" presName="quadrant1" presStyleLbl="node1" presStyleIdx="0" presStyleCnt="4" custLinFactNeighborX="3598">
        <dgm:presLayoutVars>
          <dgm:chMax val="1"/>
          <dgm:bulletEnabled val="1"/>
        </dgm:presLayoutVars>
      </dgm:prSet>
      <dgm:spPr/>
      <dgm:t>
        <a:bodyPr/>
        <a:lstStyle/>
        <a:p>
          <a:endParaRPr lang="pt-BR"/>
        </a:p>
      </dgm:t>
    </dgm:pt>
    <dgm:pt modelId="{1B4B2FE4-DE91-4FD9-ABC9-D3F98C410BB0}" type="pres">
      <dgm:prSet presAssocID="{F65A2F83-F91F-4BF3-906E-F290F3064BEE}" presName="quadrant2" presStyleLbl="node1" presStyleIdx="1" presStyleCnt="4">
        <dgm:presLayoutVars>
          <dgm:chMax val="1"/>
          <dgm:bulletEnabled val="1"/>
        </dgm:presLayoutVars>
      </dgm:prSet>
      <dgm:spPr/>
      <dgm:t>
        <a:bodyPr/>
        <a:lstStyle/>
        <a:p>
          <a:endParaRPr lang="pt-BR"/>
        </a:p>
      </dgm:t>
    </dgm:pt>
    <dgm:pt modelId="{BF13DB7A-30B6-468E-8333-C63E33915A1A}" type="pres">
      <dgm:prSet presAssocID="{F65A2F83-F91F-4BF3-906E-F290F3064BEE}" presName="quadrant3" presStyleLbl="node1" presStyleIdx="2" presStyleCnt="4">
        <dgm:presLayoutVars>
          <dgm:chMax val="1"/>
          <dgm:bulletEnabled val="1"/>
        </dgm:presLayoutVars>
      </dgm:prSet>
      <dgm:spPr/>
      <dgm:t>
        <a:bodyPr/>
        <a:lstStyle/>
        <a:p>
          <a:endParaRPr lang="pt-BR"/>
        </a:p>
      </dgm:t>
    </dgm:pt>
    <dgm:pt modelId="{3B1D16BA-BB1F-460D-B579-3C92DD9BDCBD}" type="pres">
      <dgm:prSet presAssocID="{F65A2F83-F91F-4BF3-906E-F290F3064BEE}" presName="quadrant4" presStyleLbl="node1" presStyleIdx="3" presStyleCnt="4">
        <dgm:presLayoutVars>
          <dgm:chMax val="1"/>
          <dgm:bulletEnabled val="1"/>
        </dgm:presLayoutVars>
      </dgm:prSet>
      <dgm:spPr/>
      <dgm:t>
        <a:bodyPr/>
        <a:lstStyle/>
        <a:p>
          <a:endParaRPr lang="pt-BR"/>
        </a:p>
      </dgm:t>
    </dgm:pt>
    <dgm:pt modelId="{7C0772CD-A511-418C-989E-D08836787ABD}" type="pres">
      <dgm:prSet presAssocID="{F65A2F83-F91F-4BF3-906E-F290F3064BEE}" presName="quadrantPlaceholder" presStyleCnt="0"/>
      <dgm:spPr/>
      <dgm:t>
        <a:bodyPr/>
        <a:lstStyle/>
        <a:p>
          <a:endParaRPr lang="pt-BR"/>
        </a:p>
      </dgm:t>
    </dgm:pt>
    <dgm:pt modelId="{399666CA-1435-44D2-9EDB-A7D77A763B20}" type="pres">
      <dgm:prSet presAssocID="{F65A2F83-F91F-4BF3-906E-F290F3064BEE}" presName="center1" presStyleLbl="fgShp" presStyleIdx="0" presStyleCnt="2"/>
      <dgm:spPr/>
      <dgm:t>
        <a:bodyPr/>
        <a:lstStyle/>
        <a:p>
          <a:endParaRPr lang="pt-BR"/>
        </a:p>
      </dgm:t>
    </dgm:pt>
    <dgm:pt modelId="{8470832E-FCB4-473A-94F6-23D0D8C75A32}" type="pres">
      <dgm:prSet presAssocID="{F65A2F83-F91F-4BF3-906E-F290F3064BEE}" presName="center2" presStyleLbl="fgShp" presStyleIdx="1" presStyleCnt="2"/>
      <dgm:spPr/>
      <dgm:t>
        <a:bodyPr/>
        <a:lstStyle/>
        <a:p>
          <a:endParaRPr lang="pt-BR"/>
        </a:p>
      </dgm:t>
    </dgm:pt>
  </dgm:ptLst>
  <dgm:cxnLst>
    <dgm:cxn modelId="{070A596D-4177-4B5A-91A4-6BA3CDFC34AC}" srcId="{AA721F83-54BA-4BC6-AF1B-DCBAB9BBEF66}" destId="{A8B9C47C-8C45-45A7-9E50-1C01913657BF}" srcOrd="0" destOrd="0" parTransId="{B8286443-866D-4704-AB76-04C2F809B1F2}" sibTransId="{DA0BEA09-DD3D-45FD-BC4E-115FDE6322BB}"/>
    <dgm:cxn modelId="{0CE77D46-8280-42C0-BD3C-A2EA4224FCDB}" type="presOf" srcId="{7C09272F-50CF-42FD-BA49-68F2F51CA9C2}" destId="{D452655E-0F6D-441E-8428-1571FFE48AAB}" srcOrd="0" destOrd="0" presId="urn:microsoft.com/office/officeart/2005/8/layout/cycle4#1"/>
    <dgm:cxn modelId="{F8D44DDD-30EB-40EB-A5B1-7EF537D173C7}" srcId="{F65A2F83-F91F-4BF3-906E-F290F3064BEE}" destId="{AA721F83-54BA-4BC6-AF1B-DCBAB9BBEF66}" srcOrd="1" destOrd="0" parTransId="{FC4B0798-5EEE-43D6-BC27-5E75AD7F7469}" sibTransId="{B450FCE5-78F4-46E4-A597-F74F5186E33E}"/>
    <dgm:cxn modelId="{880EE2F5-E298-4BB3-AB07-23DF18E638BD}" srcId="{F65A2F83-F91F-4BF3-906E-F290F3064BEE}" destId="{02DB3B75-EB25-42BC-8184-BED1036C7333}" srcOrd="3" destOrd="0" parTransId="{3C8349F0-E20F-4481-9E06-C2846BDCA924}" sibTransId="{4F2EB037-75BE-4405-A059-3D1106A116A3}"/>
    <dgm:cxn modelId="{4DD2BE24-588D-4F8B-813E-C540A2C71B22}" type="presOf" srcId="{F65A2F83-F91F-4BF3-906E-F290F3064BEE}" destId="{7D891C70-0DF0-4411-B1DE-680F952DAC13}" srcOrd="0" destOrd="0" presId="urn:microsoft.com/office/officeart/2005/8/layout/cycle4#1"/>
    <dgm:cxn modelId="{5BE1B9FB-4B91-4157-8D4A-710063022DD7}" srcId="{851A76E6-2AB9-4B27-A4BC-7AF7E7AE4677}" destId="{7C09272F-50CF-42FD-BA49-68F2F51CA9C2}" srcOrd="0" destOrd="0" parTransId="{65449B32-481A-4D94-B292-C9CEE42786A7}" sibTransId="{8E7CD898-3DE6-48DE-A9B2-2BFF46F9E217}"/>
    <dgm:cxn modelId="{01883460-3F99-4DDC-9F58-487ABE513C1C}" srcId="{F65A2F83-F91F-4BF3-906E-F290F3064BEE}" destId="{851A76E6-2AB9-4B27-A4BC-7AF7E7AE4677}" srcOrd="0" destOrd="0" parTransId="{4791DD7F-7C4F-496E-A764-688E73081A7F}" sibTransId="{8890AFDD-4EAE-4D2A-B3F8-3EAF99A2D61C}"/>
    <dgm:cxn modelId="{3726606A-B4A1-4423-B778-085EB8F158FE}" type="presOf" srcId="{A60F25D6-ECB4-4D22-939E-FD6BCF48F17A}" destId="{22A196B0-10E8-4A40-A280-4FA4C93ABB0D}" srcOrd="0" destOrd="0" presId="urn:microsoft.com/office/officeart/2005/8/layout/cycle4#1"/>
    <dgm:cxn modelId="{FF5BAF6B-9E6A-4CB0-BF0D-436D5F6C49DE}" type="presOf" srcId="{02DB3B75-EB25-42BC-8184-BED1036C7333}" destId="{3B1D16BA-BB1F-460D-B579-3C92DD9BDCBD}" srcOrd="0" destOrd="0" presId="urn:microsoft.com/office/officeart/2005/8/layout/cycle4#1"/>
    <dgm:cxn modelId="{D9A35B50-A289-455E-B04C-608BBCBBA7D7}" type="presOf" srcId="{ECC2BE90-C9D1-4BA7-9D58-26115639197F}" destId="{A0696763-418F-4B67-9B72-4FEC2CBDF72D}" srcOrd="1" destOrd="0" presId="urn:microsoft.com/office/officeart/2005/8/layout/cycle4#1"/>
    <dgm:cxn modelId="{D63E9BF4-CE66-41A4-B516-5506A9F8BEF3}" type="presOf" srcId="{4906318B-BBCA-470A-BE43-FD30E82C2E13}" destId="{BF13DB7A-30B6-468E-8333-C63E33915A1A}" srcOrd="0" destOrd="0" presId="urn:microsoft.com/office/officeart/2005/8/layout/cycle4#1"/>
    <dgm:cxn modelId="{CDCEC6F3-AAAF-4E9E-8900-3496BBF0D0D6}" srcId="{4906318B-BBCA-470A-BE43-FD30E82C2E13}" destId="{A60F25D6-ECB4-4D22-939E-FD6BCF48F17A}" srcOrd="0" destOrd="0" parTransId="{6E7B2EE6-F759-413E-84D4-E145E02D4281}" sibTransId="{21EF946F-9CCA-4FA6-96C8-69E2A42A9CA7}"/>
    <dgm:cxn modelId="{9A4ADAE7-9618-4AFE-94F7-8E50C3408E47}" srcId="{02DB3B75-EB25-42BC-8184-BED1036C7333}" destId="{ECC2BE90-C9D1-4BA7-9D58-26115639197F}" srcOrd="0" destOrd="0" parTransId="{9BF8D093-E616-4BD0-BD94-EA6CE1CE0FA7}" sibTransId="{EDA14DA8-0CC2-45F6-8781-55774E4AEAA7}"/>
    <dgm:cxn modelId="{ECAC6D17-10CD-4ED4-8D73-EF983F64DACF}" type="presOf" srcId="{A8B9C47C-8C45-45A7-9E50-1C01913657BF}" destId="{DA26D382-75D3-4F1E-BAFF-EBC7B776B959}" srcOrd="1" destOrd="0" presId="urn:microsoft.com/office/officeart/2005/8/layout/cycle4#1"/>
    <dgm:cxn modelId="{B047C1A2-DBB1-4ACA-B7C8-A5BEBF62D8A2}" srcId="{F65A2F83-F91F-4BF3-906E-F290F3064BEE}" destId="{4906318B-BBCA-470A-BE43-FD30E82C2E13}" srcOrd="2" destOrd="0" parTransId="{C8D63583-B295-42B0-B5CA-9593CC0B511B}" sibTransId="{7BD30520-1F72-4F2C-A478-7E227848DB7E}"/>
    <dgm:cxn modelId="{862D5843-CB34-4864-B684-5C86FCE5D8B0}" type="presOf" srcId="{851A76E6-2AB9-4B27-A4BC-7AF7E7AE4677}" destId="{8F90E83D-B0AB-42A3-A81A-5F9DAA804B09}" srcOrd="0" destOrd="0" presId="urn:microsoft.com/office/officeart/2005/8/layout/cycle4#1"/>
    <dgm:cxn modelId="{3CA50E5E-BAAB-4B7A-B6D7-7655B4009C63}" type="presOf" srcId="{7C09272F-50CF-42FD-BA49-68F2F51CA9C2}" destId="{092A7C1F-1486-44EA-97C0-AF87CBBF535C}" srcOrd="1" destOrd="0" presId="urn:microsoft.com/office/officeart/2005/8/layout/cycle4#1"/>
    <dgm:cxn modelId="{193E02A0-259F-43B3-ABDD-4CF09A2F8C07}" type="presOf" srcId="{A8B9C47C-8C45-45A7-9E50-1C01913657BF}" destId="{4388D55F-729B-4332-9C35-4B8F7E264FF4}" srcOrd="0" destOrd="0" presId="urn:microsoft.com/office/officeart/2005/8/layout/cycle4#1"/>
    <dgm:cxn modelId="{14E81C8F-3E22-494D-96E1-FEA6ADAA9A8F}" type="presOf" srcId="{AA721F83-54BA-4BC6-AF1B-DCBAB9BBEF66}" destId="{1B4B2FE4-DE91-4FD9-ABC9-D3F98C410BB0}" srcOrd="0" destOrd="0" presId="urn:microsoft.com/office/officeart/2005/8/layout/cycle4#1"/>
    <dgm:cxn modelId="{48838461-31AB-4F39-AAE1-B842D3AB92B9}" type="presOf" srcId="{A60F25D6-ECB4-4D22-939E-FD6BCF48F17A}" destId="{82292595-896A-4BE7-990F-2DCF4A5D9225}" srcOrd="1" destOrd="0" presId="urn:microsoft.com/office/officeart/2005/8/layout/cycle4#1"/>
    <dgm:cxn modelId="{B17F9BE2-FDB4-433C-9624-27353A7BF786}" type="presOf" srcId="{ECC2BE90-C9D1-4BA7-9D58-26115639197F}" destId="{C12CF74A-ABAF-4EA0-B15A-CD8093E315CE}" srcOrd="0" destOrd="0" presId="urn:microsoft.com/office/officeart/2005/8/layout/cycle4#1"/>
    <dgm:cxn modelId="{03417C39-B8F2-423F-A481-6BA1497F0333}" type="presParOf" srcId="{7D891C70-0DF0-4411-B1DE-680F952DAC13}" destId="{5F6FFB34-C98F-4A3A-B60D-92822ECD712D}" srcOrd="0" destOrd="0" presId="urn:microsoft.com/office/officeart/2005/8/layout/cycle4#1"/>
    <dgm:cxn modelId="{3A169050-308B-40B9-B139-C28AB08B2A4A}" type="presParOf" srcId="{5F6FFB34-C98F-4A3A-B60D-92822ECD712D}" destId="{04681AFD-1005-4F60-9169-2B3F3B627A35}" srcOrd="0" destOrd="0" presId="urn:microsoft.com/office/officeart/2005/8/layout/cycle4#1"/>
    <dgm:cxn modelId="{292A875E-B8DC-424F-BB1C-7C20ED2EC4F2}" type="presParOf" srcId="{04681AFD-1005-4F60-9169-2B3F3B627A35}" destId="{D452655E-0F6D-441E-8428-1571FFE48AAB}" srcOrd="0" destOrd="0" presId="urn:microsoft.com/office/officeart/2005/8/layout/cycle4#1"/>
    <dgm:cxn modelId="{A0D44EE1-EF5E-4DD3-A03A-13A13E0A9DB1}" type="presParOf" srcId="{04681AFD-1005-4F60-9169-2B3F3B627A35}" destId="{092A7C1F-1486-44EA-97C0-AF87CBBF535C}" srcOrd="1" destOrd="0" presId="urn:microsoft.com/office/officeart/2005/8/layout/cycle4#1"/>
    <dgm:cxn modelId="{DFE09F23-C3E7-42E7-A17E-6B3F2AEFBCDB}" type="presParOf" srcId="{5F6FFB34-C98F-4A3A-B60D-92822ECD712D}" destId="{EB19F986-98CD-4108-97FF-208F5727CBDF}" srcOrd="1" destOrd="0" presId="urn:microsoft.com/office/officeart/2005/8/layout/cycle4#1"/>
    <dgm:cxn modelId="{BC309571-A1D7-48B2-BD5B-D9B3788AB848}" type="presParOf" srcId="{EB19F986-98CD-4108-97FF-208F5727CBDF}" destId="{4388D55F-729B-4332-9C35-4B8F7E264FF4}" srcOrd="0" destOrd="0" presId="urn:microsoft.com/office/officeart/2005/8/layout/cycle4#1"/>
    <dgm:cxn modelId="{E69DDBB2-90F7-45AC-9ECF-A84F27B7EAE7}" type="presParOf" srcId="{EB19F986-98CD-4108-97FF-208F5727CBDF}" destId="{DA26D382-75D3-4F1E-BAFF-EBC7B776B959}" srcOrd="1" destOrd="0" presId="urn:microsoft.com/office/officeart/2005/8/layout/cycle4#1"/>
    <dgm:cxn modelId="{A6413103-116C-41E6-BE84-0E7993707C14}" type="presParOf" srcId="{5F6FFB34-C98F-4A3A-B60D-92822ECD712D}" destId="{A6AAF7EC-8E5E-4D11-8052-6E6DE7E2BA16}" srcOrd="2" destOrd="0" presId="urn:microsoft.com/office/officeart/2005/8/layout/cycle4#1"/>
    <dgm:cxn modelId="{6C7F6023-7EFE-4244-B2FC-84502CB9FD84}" type="presParOf" srcId="{A6AAF7EC-8E5E-4D11-8052-6E6DE7E2BA16}" destId="{22A196B0-10E8-4A40-A280-4FA4C93ABB0D}" srcOrd="0" destOrd="0" presId="urn:microsoft.com/office/officeart/2005/8/layout/cycle4#1"/>
    <dgm:cxn modelId="{4958A07E-6729-4416-A996-9830EA9EF885}" type="presParOf" srcId="{A6AAF7EC-8E5E-4D11-8052-6E6DE7E2BA16}" destId="{82292595-896A-4BE7-990F-2DCF4A5D9225}" srcOrd="1" destOrd="0" presId="urn:microsoft.com/office/officeart/2005/8/layout/cycle4#1"/>
    <dgm:cxn modelId="{51795DF0-FA1A-4F35-8A11-75AE613B3E85}" type="presParOf" srcId="{5F6FFB34-C98F-4A3A-B60D-92822ECD712D}" destId="{470C7BF9-C92C-47C3-B219-044EA27DF2F7}" srcOrd="3" destOrd="0" presId="urn:microsoft.com/office/officeart/2005/8/layout/cycle4#1"/>
    <dgm:cxn modelId="{64AB4BAC-5C42-46FB-99C8-09147CD4865A}" type="presParOf" srcId="{470C7BF9-C92C-47C3-B219-044EA27DF2F7}" destId="{C12CF74A-ABAF-4EA0-B15A-CD8093E315CE}" srcOrd="0" destOrd="0" presId="urn:microsoft.com/office/officeart/2005/8/layout/cycle4#1"/>
    <dgm:cxn modelId="{568CF515-6573-4810-8D28-D67BFFB7CB33}" type="presParOf" srcId="{470C7BF9-C92C-47C3-B219-044EA27DF2F7}" destId="{A0696763-418F-4B67-9B72-4FEC2CBDF72D}" srcOrd="1" destOrd="0" presId="urn:microsoft.com/office/officeart/2005/8/layout/cycle4#1"/>
    <dgm:cxn modelId="{F17B45D3-7E3C-47E6-B171-5B0ADFD5CADB}" type="presParOf" srcId="{5F6FFB34-C98F-4A3A-B60D-92822ECD712D}" destId="{3603F6F1-9F2A-4D88-8B8E-189E23FC3B89}" srcOrd="4" destOrd="0" presId="urn:microsoft.com/office/officeart/2005/8/layout/cycle4#1"/>
    <dgm:cxn modelId="{E9CA2866-75F1-43DE-94A8-71A5BBDF9F26}" type="presParOf" srcId="{7D891C70-0DF0-4411-B1DE-680F952DAC13}" destId="{B2DDAF8C-CDD1-4950-884A-DF6AC7112D10}" srcOrd="1" destOrd="0" presId="urn:microsoft.com/office/officeart/2005/8/layout/cycle4#1"/>
    <dgm:cxn modelId="{3FEB490B-8F90-433F-9E19-FBBFA945E71F}" type="presParOf" srcId="{B2DDAF8C-CDD1-4950-884A-DF6AC7112D10}" destId="{8F90E83D-B0AB-42A3-A81A-5F9DAA804B09}" srcOrd="0" destOrd="0" presId="urn:microsoft.com/office/officeart/2005/8/layout/cycle4#1"/>
    <dgm:cxn modelId="{C1EE1C1C-0CEE-4BE6-A26C-DF9F6FC14BE1}" type="presParOf" srcId="{B2DDAF8C-CDD1-4950-884A-DF6AC7112D10}" destId="{1B4B2FE4-DE91-4FD9-ABC9-D3F98C410BB0}" srcOrd="1" destOrd="0" presId="urn:microsoft.com/office/officeart/2005/8/layout/cycle4#1"/>
    <dgm:cxn modelId="{F18C6FE5-A4AB-4D4C-B957-24D2B642762E}" type="presParOf" srcId="{B2DDAF8C-CDD1-4950-884A-DF6AC7112D10}" destId="{BF13DB7A-30B6-468E-8333-C63E33915A1A}" srcOrd="2" destOrd="0" presId="urn:microsoft.com/office/officeart/2005/8/layout/cycle4#1"/>
    <dgm:cxn modelId="{6E049798-A2BA-455E-B7EB-A934B684AC45}" type="presParOf" srcId="{B2DDAF8C-CDD1-4950-884A-DF6AC7112D10}" destId="{3B1D16BA-BB1F-460D-B579-3C92DD9BDCBD}" srcOrd="3" destOrd="0" presId="urn:microsoft.com/office/officeart/2005/8/layout/cycle4#1"/>
    <dgm:cxn modelId="{38C34F51-69D0-481A-9CCB-278C09914A46}" type="presParOf" srcId="{B2DDAF8C-CDD1-4950-884A-DF6AC7112D10}" destId="{7C0772CD-A511-418C-989E-D08836787ABD}" srcOrd="4" destOrd="0" presId="urn:microsoft.com/office/officeart/2005/8/layout/cycle4#1"/>
    <dgm:cxn modelId="{641F4789-AE47-4F10-A613-F1217CFFCB92}" type="presParOf" srcId="{7D891C70-0DF0-4411-B1DE-680F952DAC13}" destId="{399666CA-1435-44D2-9EDB-A7D77A763B20}" srcOrd="2" destOrd="0" presId="urn:microsoft.com/office/officeart/2005/8/layout/cycle4#1"/>
    <dgm:cxn modelId="{C6AE29E3-3DD5-4FD9-A04E-A60F1A08DDB9}" type="presParOf" srcId="{7D891C70-0DF0-4411-B1DE-680F952DAC13}" destId="{8470832E-FCB4-473A-94F6-23D0D8C75A3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8A553-088E-4B4D-8235-D82C4D9A350B}">
      <dsp:nvSpPr>
        <dsp:cNvPr id="0" name=""/>
        <dsp:cNvSpPr/>
      </dsp:nvSpPr>
      <dsp:spPr>
        <a:xfrm>
          <a:off x="1584707" y="1708"/>
          <a:ext cx="1402520" cy="1402520"/>
        </a:xfrm>
        <a:prstGeom prst="ellips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b="1" kern="1200" dirty="0" smtClean="0"/>
            <a:t>Estrutura Social</a:t>
          </a:r>
          <a:endParaRPr lang="pt-BR" sz="1300" b="1" kern="1200" dirty="0"/>
        </a:p>
      </dsp:txBody>
      <dsp:txXfrm>
        <a:off x="1790101" y="207102"/>
        <a:ext cx="991732" cy="991732"/>
      </dsp:txXfrm>
    </dsp:sp>
    <dsp:sp modelId="{F849FCD5-DF32-431E-8446-076E15BD120E}">
      <dsp:nvSpPr>
        <dsp:cNvPr id="0" name=""/>
        <dsp:cNvSpPr/>
      </dsp:nvSpPr>
      <dsp:spPr>
        <a:xfrm>
          <a:off x="1879236" y="1518113"/>
          <a:ext cx="813461" cy="813461"/>
        </a:xfrm>
        <a:prstGeom prst="mathPlus">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a:off x="1987060" y="1829180"/>
        <a:ext cx="597813" cy="191327"/>
      </dsp:txXfrm>
    </dsp:sp>
    <dsp:sp modelId="{D2D804CF-CAB1-4E8B-A12A-33C7111C5B7D}">
      <dsp:nvSpPr>
        <dsp:cNvPr id="0" name=""/>
        <dsp:cNvSpPr/>
      </dsp:nvSpPr>
      <dsp:spPr>
        <a:xfrm>
          <a:off x="1584707" y="2445459"/>
          <a:ext cx="1402520" cy="1402520"/>
        </a:xfrm>
        <a:prstGeom prst="ellips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t-BR" sz="1300" b="1" kern="1200" dirty="0" smtClean="0"/>
            <a:t>Inculcação</a:t>
          </a:r>
          <a:endParaRPr lang="pt-BR" sz="1300" b="1" kern="1200" dirty="0"/>
        </a:p>
      </dsp:txBody>
      <dsp:txXfrm>
        <a:off x="1790101" y="2650853"/>
        <a:ext cx="991732" cy="991732"/>
      </dsp:txXfrm>
    </dsp:sp>
    <dsp:sp modelId="{86054D8F-45C5-4854-AE8B-A8664AB3578E}">
      <dsp:nvSpPr>
        <dsp:cNvPr id="0" name=""/>
        <dsp:cNvSpPr/>
      </dsp:nvSpPr>
      <dsp:spPr>
        <a:xfrm>
          <a:off x="3197605" y="1663975"/>
          <a:ext cx="446001" cy="52173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t-BR" sz="1100" kern="1200"/>
        </a:p>
      </dsp:txBody>
      <dsp:txXfrm>
        <a:off x="3197605" y="1768322"/>
        <a:ext cx="312201" cy="313043"/>
      </dsp:txXfrm>
    </dsp:sp>
    <dsp:sp modelId="{79753BB1-9D05-4218-B4C3-C73C0C97F42C}">
      <dsp:nvSpPr>
        <dsp:cNvPr id="0" name=""/>
        <dsp:cNvSpPr/>
      </dsp:nvSpPr>
      <dsp:spPr>
        <a:xfrm>
          <a:off x="3828739" y="522323"/>
          <a:ext cx="2805040" cy="2805040"/>
        </a:xfrm>
        <a:prstGeom prst="ellips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2070" tIns="52070" rIns="52070" bIns="52070" numCol="1" spcCol="1270" anchor="ctr" anchorCtr="0">
          <a:noAutofit/>
        </a:bodyPr>
        <a:lstStyle/>
        <a:p>
          <a:pPr lvl="0" algn="ctr" defTabSz="1822450">
            <a:lnSpc>
              <a:spcPct val="90000"/>
            </a:lnSpc>
            <a:spcBef>
              <a:spcPct val="0"/>
            </a:spcBef>
            <a:spcAft>
              <a:spcPct val="35000"/>
            </a:spcAft>
          </a:pPr>
          <a:r>
            <a:rPr lang="pt-BR" sz="4100" kern="1200" dirty="0" smtClean="0"/>
            <a:t>Cultura</a:t>
          </a:r>
          <a:endParaRPr lang="pt-BR" sz="4100" kern="1200" dirty="0"/>
        </a:p>
      </dsp:txBody>
      <dsp:txXfrm>
        <a:off x="4239528" y="933112"/>
        <a:ext cx="1983462" cy="19834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196B0-10E8-4A40-A280-4FA4C93ABB0D}">
      <dsp:nvSpPr>
        <dsp:cNvPr id="0" name=""/>
        <dsp:cNvSpPr/>
      </dsp:nvSpPr>
      <dsp:spPr>
        <a:xfrm>
          <a:off x="4935862" y="3672408"/>
          <a:ext cx="2667896" cy="17281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pt-BR" sz="1700" kern="1200" dirty="0" smtClean="0"/>
            <a:t>Democracia, fé, amor, paz, amizade.</a:t>
          </a:r>
          <a:endParaRPr lang="pt-BR" sz="1700" kern="1200" dirty="0"/>
        </a:p>
      </dsp:txBody>
      <dsp:txXfrm>
        <a:off x="5774194" y="4142419"/>
        <a:ext cx="1791601" cy="1220218"/>
      </dsp:txXfrm>
    </dsp:sp>
    <dsp:sp modelId="{C12CF74A-ABAF-4EA0-B15A-CD8093E315CE}">
      <dsp:nvSpPr>
        <dsp:cNvPr id="0" name=""/>
        <dsp:cNvSpPr/>
      </dsp:nvSpPr>
      <dsp:spPr>
        <a:xfrm>
          <a:off x="582978" y="3672408"/>
          <a:ext cx="2667896" cy="17281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pt-BR" sz="1700" kern="1200" dirty="0" smtClean="0"/>
            <a:t>Bandeira, carro, talheres, relógio.</a:t>
          </a:r>
          <a:endParaRPr lang="pt-BR" sz="1700" kern="1200" dirty="0"/>
        </a:p>
      </dsp:txBody>
      <dsp:txXfrm>
        <a:off x="620941" y="4142419"/>
        <a:ext cx="1791601" cy="1220218"/>
      </dsp:txXfrm>
    </dsp:sp>
    <dsp:sp modelId="{4388D55F-729B-4332-9C35-4B8F7E264FF4}">
      <dsp:nvSpPr>
        <dsp:cNvPr id="0" name=""/>
        <dsp:cNvSpPr/>
      </dsp:nvSpPr>
      <dsp:spPr>
        <a:xfrm>
          <a:off x="4935862" y="0"/>
          <a:ext cx="2667896" cy="17281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pt-BR" sz="1700" kern="1200" dirty="0" smtClean="0"/>
            <a:t>Crenças, Valores e </a:t>
          </a:r>
          <a:r>
            <a:rPr lang="pt-BR" sz="1700" kern="1200" dirty="0" smtClean="0"/>
            <a:t>ideias</a:t>
          </a:r>
          <a:r>
            <a:rPr lang="pt-BR" sz="1700" kern="1200" dirty="0" smtClean="0"/>
            <a:t>.</a:t>
          </a:r>
          <a:endParaRPr lang="pt-BR" sz="1700" kern="1200" dirty="0"/>
        </a:p>
      </dsp:txBody>
      <dsp:txXfrm>
        <a:off x="5774194" y="37963"/>
        <a:ext cx="1791601" cy="1220218"/>
      </dsp:txXfrm>
    </dsp:sp>
    <dsp:sp modelId="{D452655E-0F6D-441E-8428-1571FFE48AAB}">
      <dsp:nvSpPr>
        <dsp:cNvPr id="0" name=""/>
        <dsp:cNvSpPr/>
      </dsp:nvSpPr>
      <dsp:spPr>
        <a:xfrm>
          <a:off x="582978" y="0"/>
          <a:ext cx="2667896" cy="172819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171450" lvl="1" indent="-171450" algn="l" defTabSz="755650">
            <a:lnSpc>
              <a:spcPct val="90000"/>
            </a:lnSpc>
            <a:spcBef>
              <a:spcPct val="0"/>
            </a:spcBef>
            <a:spcAft>
              <a:spcPct val="15000"/>
            </a:spcAft>
            <a:buChar char="••"/>
          </a:pPr>
          <a:r>
            <a:rPr lang="pt-BR" sz="1700" kern="1200" dirty="0" smtClean="0"/>
            <a:t>Objetos , Símbolos e Tecnologias.</a:t>
          </a:r>
          <a:endParaRPr lang="pt-BR" sz="1700" kern="1200" dirty="0"/>
        </a:p>
      </dsp:txBody>
      <dsp:txXfrm>
        <a:off x="620941" y="37963"/>
        <a:ext cx="1791601" cy="1220218"/>
      </dsp:txXfrm>
    </dsp:sp>
    <dsp:sp modelId="{8F90E83D-B0AB-42A3-A81A-5F9DAA804B09}">
      <dsp:nvSpPr>
        <dsp:cNvPr id="0" name=""/>
        <dsp:cNvSpPr/>
      </dsp:nvSpPr>
      <dsp:spPr>
        <a:xfrm>
          <a:off x="1785040" y="307834"/>
          <a:ext cx="2338459" cy="2338459"/>
        </a:xfrm>
        <a:prstGeom prst="pieWedge">
          <a:avLst/>
        </a:prstGeom>
        <a:solidFill>
          <a:schemeClr val="accent2">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kern="1200" dirty="0" smtClean="0"/>
            <a:t>Aspectos Tangíveis (Antony </a:t>
          </a:r>
          <a:r>
            <a:rPr lang="pt-BR" sz="2000" kern="1200" dirty="0" err="1" smtClean="0"/>
            <a:t>Giddens</a:t>
          </a:r>
          <a:r>
            <a:rPr lang="pt-BR" sz="2000" kern="1200" dirty="0" smtClean="0"/>
            <a:t>)</a:t>
          </a:r>
          <a:endParaRPr lang="pt-BR" sz="2000" kern="1200" dirty="0"/>
        </a:p>
      </dsp:txBody>
      <dsp:txXfrm>
        <a:off x="2469959" y="992753"/>
        <a:ext cx="1653540" cy="1653540"/>
      </dsp:txXfrm>
    </dsp:sp>
    <dsp:sp modelId="{1B4B2FE4-DE91-4FD9-ABC9-D3F98C410BB0}">
      <dsp:nvSpPr>
        <dsp:cNvPr id="0" name=""/>
        <dsp:cNvSpPr/>
      </dsp:nvSpPr>
      <dsp:spPr>
        <a:xfrm rot="5400000">
          <a:off x="4147375" y="307834"/>
          <a:ext cx="2338459" cy="2338459"/>
        </a:xfrm>
        <a:prstGeom prst="pieWedge">
          <a:avLst/>
        </a:prstGeom>
        <a:solidFill>
          <a:schemeClr val="accent3">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kern="1200" dirty="0" smtClean="0"/>
            <a:t>Aspectos Intangíveis</a:t>
          </a:r>
          <a:endParaRPr lang="pt-BR" sz="2000" kern="1200" dirty="0"/>
        </a:p>
      </dsp:txBody>
      <dsp:txXfrm rot="-5400000">
        <a:off x="4147375" y="992753"/>
        <a:ext cx="1653540" cy="1653540"/>
      </dsp:txXfrm>
    </dsp:sp>
    <dsp:sp modelId="{BF13DB7A-30B6-468E-8333-C63E33915A1A}">
      <dsp:nvSpPr>
        <dsp:cNvPr id="0" name=""/>
        <dsp:cNvSpPr/>
      </dsp:nvSpPr>
      <dsp:spPr>
        <a:xfrm rot="10800000">
          <a:off x="4147375" y="2754306"/>
          <a:ext cx="2338459" cy="2338459"/>
        </a:xfrm>
        <a:prstGeom prst="pieWedge">
          <a:avLst/>
        </a:prstGeom>
        <a:solidFill>
          <a:schemeClr val="accent4">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kern="1200" dirty="0" smtClean="0"/>
            <a:t>Cultura Não Material</a:t>
          </a:r>
          <a:endParaRPr lang="pt-BR" sz="2000" kern="1200" dirty="0"/>
        </a:p>
      </dsp:txBody>
      <dsp:txXfrm rot="10800000">
        <a:off x="4147375" y="2754306"/>
        <a:ext cx="1653540" cy="1653540"/>
      </dsp:txXfrm>
    </dsp:sp>
    <dsp:sp modelId="{3B1D16BA-BB1F-460D-B579-3C92DD9BDCBD}">
      <dsp:nvSpPr>
        <dsp:cNvPr id="0" name=""/>
        <dsp:cNvSpPr/>
      </dsp:nvSpPr>
      <dsp:spPr>
        <a:xfrm rot="16200000">
          <a:off x="1700903" y="2754306"/>
          <a:ext cx="2338459" cy="2338459"/>
        </a:xfrm>
        <a:prstGeom prst="pieWedge">
          <a:avLst/>
        </a:prstGeom>
        <a:solidFill>
          <a:schemeClr val="accent5">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t-BR" sz="2000" kern="1200" dirty="0" smtClean="0"/>
            <a:t>Cultura Material (Vila Nova)</a:t>
          </a:r>
          <a:endParaRPr lang="pt-BR" sz="2000" kern="1200" dirty="0"/>
        </a:p>
      </dsp:txBody>
      <dsp:txXfrm rot="5400000">
        <a:off x="2385822" y="2754306"/>
        <a:ext cx="1653540" cy="1653540"/>
      </dsp:txXfrm>
    </dsp:sp>
    <dsp:sp modelId="{399666CA-1435-44D2-9EDB-A7D77A763B20}">
      <dsp:nvSpPr>
        <dsp:cNvPr id="0" name=""/>
        <dsp:cNvSpPr/>
      </dsp:nvSpPr>
      <dsp:spPr>
        <a:xfrm>
          <a:off x="3689674" y="2214246"/>
          <a:ext cx="807389" cy="702078"/>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470832E-FCB4-473A-94F6-23D0D8C75A32}">
      <dsp:nvSpPr>
        <dsp:cNvPr id="0" name=""/>
        <dsp:cNvSpPr/>
      </dsp:nvSpPr>
      <dsp:spPr>
        <a:xfrm rot="10800000">
          <a:off x="3689674" y="2484276"/>
          <a:ext cx="807389" cy="702078"/>
        </a:xfrm>
        <a:prstGeom prst="circularArrow">
          <a:avLst/>
        </a:prstGeom>
        <a:solidFill>
          <a:schemeClr val="accent2">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C75560-013D-42A7-8199-72571DCBBB80}" type="datetimeFigureOut">
              <a:rPr lang="pt-BR" smtClean="0"/>
              <a:t>27/03/2014</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3B12BE-7783-445A-A24E-41EB75EE384F}" type="slidenum">
              <a:rPr lang="pt-BR" smtClean="0"/>
              <a:t>‹nº›</a:t>
            </a:fld>
            <a:endParaRPr lang="pt-BR"/>
          </a:p>
        </p:txBody>
      </p:sp>
    </p:spTree>
    <p:extLst>
      <p:ext uri="{BB962C8B-B14F-4D97-AF65-F5344CB8AC3E}">
        <p14:creationId xmlns:p14="http://schemas.microsoft.com/office/powerpoint/2010/main" val="1766515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7A3010-78D5-4F55-9206-DB401E0F0DFC}" type="datetimeFigureOut">
              <a:rPr lang="pt-BR"/>
              <a:pPr>
                <a:defRPr/>
              </a:pPr>
              <a:t>27/03/2014</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A66430A-21F3-499D-9EC7-1DC9A0921B8C}" type="slidenum">
              <a:rPr lang="pt-BR" altLang="pt-BR"/>
              <a:pPr/>
              <a:t>‹nº›</a:t>
            </a:fld>
            <a:endParaRPr lang="pt-BR" altLang="pt-BR"/>
          </a:p>
        </p:txBody>
      </p:sp>
    </p:spTree>
    <p:extLst>
      <p:ext uri="{BB962C8B-B14F-4D97-AF65-F5344CB8AC3E}">
        <p14:creationId xmlns:p14="http://schemas.microsoft.com/office/powerpoint/2010/main" val="3080178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pt-BR" smtClean="0"/>
          </a:p>
        </p:txBody>
      </p:sp>
      <p:sp>
        <p:nvSpPr>
          <p:cNvPr id="7172" name="Espaço Reservado para Número de Slide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B37C29D-DE2E-474A-B74D-0CC63B5DAD67}" type="slidenum">
              <a:rPr lang="pt-BR" altLang="pt-BR">
                <a:latin typeface="Calibri" panose="020F0502020204030204" pitchFamily="34" charset="0"/>
              </a:rPr>
              <a:pPr eaLnBrk="1" hangingPunct="1"/>
              <a:t>2</a:t>
            </a:fld>
            <a:endParaRPr lang="pt-BR" altLang="pt-BR">
              <a:latin typeface="Calibri" panose="020F0502020204030204" pitchFamily="34" charset="0"/>
            </a:endParaRPr>
          </a:p>
        </p:txBody>
      </p:sp>
    </p:spTree>
    <p:extLst>
      <p:ext uri="{BB962C8B-B14F-4D97-AF65-F5344CB8AC3E}">
        <p14:creationId xmlns:p14="http://schemas.microsoft.com/office/powerpoint/2010/main" val="245303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BD4FE0F-0388-40BB-B522-ED89AA336895}" type="slidenum">
              <a:rPr lang="pt-BR" altLang="pt-BR">
                <a:latin typeface="Calibri" panose="020F0502020204030204" pitchFamily="34" charset="0"/>
              </a:rPr>
              <a:pPr eaLnBrk="1" hangingPunct="1"/>
              <a:t>4</a:t>
            </a:fld>
            <a:endParaRPr lang="pt-BR" altLang="pt-BR">
              <a:latin typeface="Calibri" panose="020F0502020204030204" pitchFamily="34" charset="0"/>
            </a:endParaRPr>
          </a:p>
        </p:txBody>
      </p:sp>
    </p:spTree>
    <p:extLst>
      <p:ext uri="{BB962C8B-B14F-4D97-AF65-F5344CB8AC3E}">
        <p14:creationId xmlns:p14="http://schemas.microsoft.com/office/powerpoint/2010/main" val="331971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smtClean="0"/>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4A88604-4A1B-4131-9FED-2FC728F1254C}" type="slidenum">
              <a:rPr lang="pt-BR" altLang="pt-BR">
                <a:latin typeface="Calibri" panose="020F0502020204030204" pitchFamily="34" charset="0"/>
              </a:rPr>
              <a:pPr eaLnBrk="1" hangingPunct="1"/>
              <a:t>11</a:t>
            </a:fld>
            <a:endParaRPr lang="pt-BR" altLang="pt-BR">
              <a:latin typeface="Calibri" panose="020F0502020204030204" pitchFamily="34" charset="0"/>
            </a:endParaRPr>
          </a:p>
        </p:txBody>
      </p:sp>
    </p:spTree>
    <p:extLst>
      <p:ext uri="{BB962C8B-B14F-4D97-AF65-F5344CB8AC3E}">
        <p14:creationId xmlns:p14="http://schemas.microsoft.com/office/powerpoint/2010/main" val="3521537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997CE5AE-3BA2-48E8-A715-91FA2EB28447}" type="datetimeFigureOut">
              <a:rPr lang="pt-BR"/>
              <a:pPr>
                <a:defRPr/>
              </a:pPr>
              <a:t>27/03/2014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565B9960-FC94-4279-80F5-D92901416133}" type="slidenum">
              <a:rPr lang="pt-BR" altLang="pt-BR"/>
              <a:pPr/>
              <a:t>‹nº›</a:t>
            </a:fld>
            <a:endParaRPr lang="pt-BR" altLang="pt-BR"/>
          </a:p>
        </p:txBody>
      </p:sp>
    </p:spTree>
    <p:extLst>
      <p:ext uri="{BB962C8B-B14F-4D97-AF65-F5344CB8AC3E}">
        <p14:creationId xmlns:p14="http://schemas.microsoft.com/office/powerpoint/2010/main" val="11954310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4E754E1-966A-49A3-94C1-0B37FAF75289}" type="datetimeFigureOut">
              <a:rPr lang="pt-BR"/>
              <a:pPr>
                <a:defRPr/>
              </a:pPr>
              <a:t>27/03/2014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660F0C7D-0F5F-4B30-BC8D-062ABB8ADB6C}" type="slidenum">
              <a:rPr lang="pt-BR" altLang="pt-BR"/>
              <a:pPr/>
              <a:t>‹nº›</a:t>
            </a:fld>
            <a:endParaRPr lang="pt-BR" altLang="pt-BR"/>
          </a:p>
        </p:txBody>
      </p:sp>
    </p:spTree>
    <p:extLst>
      <p:ext uri="{BB962C8B-B14F-4D97-AF65-F5344CB8AC3E}">
        <p14:creationId xmlns:p14="http://schemas.microsoft.com/office/powerpoint/2010/main" val="32295387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85ACC534-0768-4B23-B431-97AAA233E49A}" type="datetimeFigureOut">
              <a:rPr lang="pt-BR"/>
              <a:pPr>
                <a:defRPr/>
              </a:pPr>
              <a:t>27/03/2014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42FD399B-0FDD-4A2B-A11C-4F8921CD50F9}" type="slidenum">
              <a:rPr lang="pt-BR" altLang="pt-BR"/>
              <a:pPr/>
              <a:t>‹nº›</a:t>
            </a:fld>
            <a:endParaRPr lang="pt-BR" altLang="pt-BR"/>
          </a:p>
        </p:txBody>
      </p:sp>
    </p:spTree>
    <p:extLst>
      <p:ext uri="{BB962C8B-B14F-4D97-AF65-F5344CB8AC3E}">
        <p14:creationId xmlns:p14="http://schemas.microsoft.com/office/powerpoint/2010/main" val="25408099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15523856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2700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67E19D11-888A-4203-9833-0114C83B1221}" type="datetimeFigureOut">
              <a:rPr lang="pt-BR" smtClean="0"/>
              <a:pPr>
                <a:defRPr/>
              </a:pPr>
              <a:t>27/03/2014</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BA4790E-F587-48C4-897A-46E66223123D}" type="slidenum">
              <a:rPr lang="pt-BR" altLang="pt-BR" smtClean="0"/>
              <a:pPr/>
              <a:t>‹nº›</a:t>
            </a:fld>
            <a:endParaRPr lang="pt-BR" altLang="pt-BR"/>
          </a:p>
        </p:txBody>
      </p:sp>
    </p:spTree>
    <p:extLst>
      <p:ext uri="{BB962C8B-B14F-4D97-AF65-F5344CB8AC3E}">
        <p14:creationId xmlns:p14="http://schemas.microsoft.com/office/powerpoint/2010/main" val="3366471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268D55EA-2BEA-4023-932E-BEC67E535CD9}" type="datetimeFigureOut">
              <a:rPr lang="pt-BR" smtClean="0"/>
              <a:pPr>
                <a:defRPr/>
              </a:pPr>
              <a:t>27/03/2014</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87B71B00-1753-4DAF-B50A-9C8366F5827D}" type="slidenum">
              <a:rPr lang="pt-BR" altLang="pt-BR" smtClean="0"/>
              <a:pPr/>
              <a:t>‹nº›</a:t>
            </a:fld>
            <a:endParaRPr lang="pt-BR" altLang="pt-BR"/>
          </a:p>
        </p:txBody>
      </p:sp>
    </p:spTree>
    <p:extLst>
      <p:ext uri="{BB962C8B-B14F-4D97-AF65-F5344CB8AC3E}">
        <p14:creationId xmlns:p14="http://schemas.microsoft.com/office/powerpoint/2010/main" val="149536604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pPr>
              <a:defRPr/>
            </a:pPr>
            <a:fld id="{684930A6-B6E1-49A0-82D4-A7E6AFD69385}" type="datetimeFigureOut">
              <a:rPr lang="pt-BR" smtClean="0"/>
              <a:pPr>
                <a:defRPr/>
              </a:pPr>
              <a:t>27/03/2014</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9DF31FC-AA07-4E13-B9CE-9CF7E10BF65C}" type="slidenum">
              <a:rPr lang="pt-BR" altLang="pt-BR" smtClean="0"/>
              <a:pPr/>
              <a:t>‹nº›</a:t>
            </a:fld>
            <a:endParaRPr lang="pt-BR" altLang="pt-BR"/>
          </a:p>
        </p:txBody>
      </p:sp>
    </p:spTree>
    <p:extLst>
      <p:ext uri="{BB962C8B-B14F-4D97-AF65-F5344CB8AC3E}">
        <p14:creationId xmlns:p14="http://schemas.microsoft.com/office/powerpoint/2010/main" val="23331479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4C09DB7C-AF7A-4BB9-82FF-9A06C2AB03D1}" type="datetimeFigureOut">
              <a:rPr lang="pt-BR" smtClean="0"/>
              <a:pPr>
                <a:defRPr/>
              </a:pPr>
              <a:t>27/03/2014</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B3CBA009-E0B5-437B-B6A9-E8E668BFF3C5}" type="slidenum">
              <a:rPr lang="pt-BR" altLang="pt-BR" smtClean="0"/>
              <a:pPr/>
              <a:t>‹nº›</a:t>
            </a:fld>
            <a:endParaRPr lang="pt-BR" altLang="pt-BR"/>
          </a:p>
        </p:txBody>
      </p:sp>
    </p:spTree>
    <p:extLst>
      <p:ext uri="{BB962C8B-B14F-4D97-AF65-F5344CB8AC3E}">
        <p14:creationId xmlns:p14="http://schemas.microsoft.com/office/powerpoint/2010/main" val="13801724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pPr>
              <a:defRPr/>
            </a:pPr>
            <a:fld id="{2C5CE113-0B9D-4ED6-88F3-8D678A163B47}" type="datetimeFigureOut">
              <a:rPr lang="pt-BR" smtClean="0"/>
              <a:pPr>
                <a:defRPr/>
              </a:pPr>
              <a:t>27/03/2014</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10EE310-7B11-48EB-8B0A-7056CCF78BB4}" type="slidenum">
              <a:rPr lang="pt-BR" altLang="pt-BR" smtClean="0"/>
              <a:pPr/>
              <a:t>‹nº›</a:t>
            </a:fld>
            <a:endParaRPr lang="pt-BR" altLang="pt-BR"/>
          </a:p>
        </p:txBody>
      </p:sp>
    </p:spTree>
    <p:extLst>
      <p:ext uri="{BB962C8B-B14F-4D97-AF65-F5344CB8AC3E}">
        <p14:creationId xmlns:p14="http://schemas.microsoft.com/office/powerpoint/2010/main" val="186983275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64E8806-ADB3-4327-87BE-BF60CF0C7B6E}" type="datetimeFigureOut">
              <a:rPr lang="pt-BR" smtClean="0"/>
              <a:pPr>
                <a:defRPr/>
              </a:pPr>
              <a:t>27/03/2014</a:t>
            </a:fld>
            <a:endParaRPr lang="pt-BR"/>
          </a:p>
        </p:txBody>
      </p:sp>
      <p:sp>
        <p:nvSpPr>
          <p:cNvPr id="3" name="Footer Placeholder 2"/>
          <p:cNvSpPr>
            <a:spLocks noGrp="1"/>
          </p:cNvSpPr>
          <p:nvPr>
            <p:ph type="ftr" sz="quarter" idx="11"/>
          </p:nvPr>
        </p:nvSpPr>
        <p:spPr/>
        <p:txBody>
          <a:bodyPr/>
          <a:lstStyle/>
          <a:p>
            <a:pPr>
              <a:defRPr/>
            </a:pPr>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C2A725-2E4C-46B3-9A26-F3D43EA946A1}" type="slidenum">
              <a:rPr lang="pt-BR" altLang="pt-BR" smtClean="0"/>
              <a:pPr/>
              <a:t>‹nº›</a:t>
            </a:fld>
            <a:endParaRPr lang="pt-BR" altLang="pt-BR"/>
          </a:p>
        </p:txBody>
      </p:sp>
    </p:spTree>
    <p:extLst>
      <p:ext uri="{BB962C8B-B14F-4D97-AF65-F5344CB8AC3E}">
        <p14:creationId xmlns:p14="http://schemas.microsoft.com/office/powerpoint/2010/main" val="354005136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79F5799D-3C58-49D4-9180-483D080670F0}" type="datetimeFigureOut">
              <a:rPr lang="pt-BR"/>
              <a:pPr>
                <a:defRPr/>
              </a:pPr>
              <a:t>27/03/2014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71EDC857-562F-4F73-AAAD-28770B7D7707}" type="slidenum">
              <a:rPr lang="pt-BR" altLang="pt-BR"/>
              <a:pPr/>
              <a:t>‹nº›</a:t>
            </a:fld>
            <a:endParaRPr lang="pt-BR" altLang="pt-BR"/>
          </a:p>
        </p:txBody>
      </p:sp>
    </p:spTree>
    <p:extLst>
      <p:ext uri="{BB962C8B-B14F-4D97-AF65-F5344CB8AC3E}">
        <p14:creationId xmlns:p14="http://schemas.microsoft.com/office/powerpoint/2010/main" val="38044427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a:defRPr/>
            </a:pPr>
            <a:fld id="{DFAFFD58-FC99-4DFF-A7CD-4DD25DA81218}" type="datetimeFigureOut">
              <a:rPr lang="pt-BR" smtClean="0"/>
              <a:pPr>
                <a:defRPr/>
              </a:pPr>
              <a:t>27/03/2014</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B605CB5-4834-496A-9438-A3C3724CBAAC}" type="slidenum">
              <a:rPr lang="pt-BR" altLang="pt-BR" smtClean="0"/>
              <a:pPr/>
              <a:t>‹nº›</a:t>
            </a:fld>
            <a:endParaRPr lang="pt-BR" altLang="pt-BR"/>
          </a:p>
        </p:txBody>
      </p:sp>
    </p:spTree>
    <p:extLst>
      <p:ext uri="{BB962C8B-B14F-4D97-AF65-F5344CB8AC3E}">
        <p14:creationId xmlns:p14="http://schemas.microsoft.com/office/powerpoint/2010/main" val="13334534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a:defRPr/>
            </a:pPr>
            <a:fld id="{8D57CACC-68E4-4333-AD82-4EFFB0C074A2}" type="datetimeFigureOut">
              <a:rPr lang="pt-BR" smtClean="0"/>
              <a:pPr>
                <a:defRPr/>
              </a:pPr>
              <a:t>27/03/2014</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ADA7ACF-18B2-40D6-A423-E730FFBEF711}" type="slidenum">
              <a:rPr lang="pt-BR" altLang="pt-BR" smtClean="0"/>
              <a:pPr/>
              <a:t>‹nº›</a:t>
            </a:fld>
            <a:endParaRPr lang="pt-BR" altLang="pt-BR"/>
          </a:p>
        </p:txBody>
      </p:sp>
    </p:spTree>
    <p:extLst>
      <p:ext uri="{BB962C8B-B14F-4D97-AF65-F5344CB8AC3E}">
        <p14:creationId xmlns:p14="http://schemas.microsoft.com/office/powerpoint/2010/main" val="13475814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0627A605-ABB2-48AF-8A2D-A0AC1348DF16}" type="datetimeFigureOut">
              <a:rPr lang="pt-BR" smtClean="0"/>
              <a:pPr>
                <a:defRPr/>
              </a:pPr>
              <a:t>27/03/2014</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3DB2093-F346-48AF-A528-7D579217A1F4}" type="slidenum">
              <a:rPr lang="pt-BR" altLang="pt-BR" smtClean="0"/>
              <a:pPr/>
              <a:t>‹nº›</a:t>
            </a:fld>
            <a:endParaRPr lang="pt-BR" altLang="pt-BR"/>
          </a:p>
        </p:txBody>
      </p:sp>
    </p:spTree>
    <p:extLst>
      <p:ext uri="{BB962C8B-B14F-4D97-AF65-F5344CB8AC3E}">
        <p14:creationId xmlns:p14="http://schemas.microsoft.com/office/powerpoint/2010/main" val="8267251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0627A605-ABB2-48AF-8A2D-A0AC1348DF16}" type="datetimeFigureOut">
              <a:rPr lang="pt-BR" smtClean="0"/>
              <a:pPr>
                <a:defRPr/>
              </a:pPr>
              <a:t>27/03/2014</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3DB2093-F346-48AF-A528-7D579217A1F4}" type="slidenum">
              <a:rPr lang="pt-BR" altLang="pt-BR" smtClean="0"/>
              <a:pPr/>
              <a:t>‹nº›</a:t>
            </a:fld>
            <a:endParaRPr lang="pt-BR" alt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585831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a:defRPr/>
            </a:pPr>
            <a:fld id="{0627A605-ABB2-48AF-8A2D-A0AC1348DF16}" type="datetimeFigureOut">
              <a:rPr lang="pt-BR" smtClean="0"/>
              <a:pPr>
                <a:defRPr/>
              </a:pPr>
              <a:t>27/03/2014</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DB2093-F346-48AF-A528-7D579217A1F4}" type="slidenum">
              <a:rPr lang="pt-BR" altLang="pt-BR" smtClean="0"/>
              <a:pPr/>
              <a:t>‹nº›</a:t>
            </a:fld>
            <a:endParaRPr lang="pt-BR" altLang="pt-BR"/>
          </a:p>
        </p:txBody>
      </p:sp>
    </p:spTree>
    <p:extLst>
      <p:ext uri="{BB962C8B-B14F-4D97-AF65-F5344CB8AC3E}">
        <p14:creationId xmlns:p14="http://schemas.microsoft.com/office/powerpoint/2010/main" val="26912470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a:defRPr/>
            </a:pPr>
            <a:fld id="{0627A605-ABB2-48AF-8A2D-A0AC1348DF16}" type="datetimeFigureOut">
              <a:rPr lang="pt-BR" smtClean="0"/>
              <a:pPr>
                <a:defRPr/>
              </a:pPr>
              <a:t>27/03/2014</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DB2093-F346-48AF-A528-7D579217A1F4}" type="slidenum">
              <a:rPr lang="pt-BR" altLang="pt-BR" smtClean="0"/>
              <a:pPr/>
              <a:t>‹nº›</a:t>
            </a:fld>
            <a:endParaRPr lang="pt-BR" alt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215078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pPr>
              <a:defRPr/>
            </a:pPr>
            <a:fld id="{0627A605-ABB2-48AF-8A2D-A0AC1348DF16}" type="datetimeFigureOut">
              <a:rPr lang="pt-BR" smtClean="0"/>
              <a:pPr>
                <a:defRPr/>
              </a:pPr>
              <a:t>27/03/2014</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3DB2093-F346-48AF-A528-7D579217A1F4}" type="slidenum">
              <a:rPr lang="pt-BR" altLang="pt-BR" smtClean="0"/>
              <a:pPr/>
              <a:t>‹nº›</a:t>
            </a:fld>
            <a:endParaRPr lang="pt-BR" altLang="pt-BR"/>
          </a:p>
        </p:txBody>
      </p:sp>
    </p:spTree>
    <p:extLst>
      <p:ext uri="{BB962C8B-B14F-4D97-AF65-F5344CB8AC3E}">
        <p14:creationId xmlns:p14="http://schemas.microsoft.com/office/powerpoint/2010/main" val="5316008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1703749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5448224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71297813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3B789E95-F991-4E44-998A-2952F5805F4E}" type="datetimeFigureOut">
              <a:rPr lang="pt-BR"/>
              <a:pPr>
                <a:defRPr/>
              </a:pPr>
              <a:t>27/03/2014</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946B631E-0FC1-4E08-B09D-1DEFB3ACBFC5}" type="slidenum">
              <a:rPr lang="pt-BR" altLang="pt-BR"/>
              <a:pPr/>
              <a:t>‹nº›</a:t>
            </a:fld>
            <a:endParaRPr lang="pt-BR" altLang="pt-BR"/>
          </a:p>
        </p:txBody>
      </p:sp>
    </p:spTree>
    <p:extLst>
      <p:ext uri="{BB962C8B-B14F-4D97-AF65-F5344CB8AC3E}">
        <p14:creationId xmlns:p14="http://schemas.microsoft.com/office/powerpoint/2010/main" val="129944561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6715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825625"/>
            <a:ext cx="386715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41119946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D18ABDC-866D-485E-862A-DB278165E8ED}" type="datetimeFigureOut">
              <a:rPr lang="pt-BR" smtClean="0"/>
              <a:t>27/03/2014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88972862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D18ABDC-866D-485E-862A-DB278165E8ED}" type="datetimeFigureOut">
              <a:rPr lang="pt-BR" smtClean="0"/>
              <a:t>27/03/2014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86194078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D18ABDC-866D-485E-862A-DB278165E8ED}" type="datetimeFigureOut">
              <a:rPr lang="pt-BR" smtClean="0"/>
              <a:t>27/03/2014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415734908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16937264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38498297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17729812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7626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213818687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418250239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9090607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0D6BECCB-5559-4660-B4D5-7B7CB07D31AA}" type="datetimeFigureOut">
              <a:rPr lang="pt-BR"/>
              <a:pPr>
                <a:defRPr/>
              </a:pPr>
              <a:t>27/03/2014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070094DC-7E25-4481-A425-7F77A8C280CD}" type="slidenum">
              <a:rPr lang="pt-BR" altLang="pt-BR"/>
              <a:pPr/>
              <a:t>‹nº›</a:t>
            </a:fld>
            <a:endParaRPr lang="pt-BR" altLang="pt-BR"/>
          </a:p>
        </p:txBody>
      </p:sp>
    </p:spTree>
    <p:extLst>
      <p:ext uri="{BB962C8B-B14F-4D97-AF65-F5344CB8AC3E}">
        <p14:creationId xmlns:p14="http://schemas.microsoft.com/office/powerpoint/2010/main" val="28561309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4679419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179835214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D18ABDC-866D-485E-862A-DB278165E8ED}" type="datetimeFigureOut">
              <a:rPr lang="pt-BR" smtClean="0"/>
              <a:t>27/03/2014</a:t>
            </a:fld>
            <a:endParaRPr lang="pt-BR"/>
          </a:p>
        </p:txBody>
      </p:sp>
      <p:sp>
        <p:nvSpPr>
          <p:cNvPr id="8" name="Footer Placeholder 7"/>
          <p:cNvSpPr>
            <a:spLocks noGrp="1"/>
          </p:cNvSpPr>
          <p:nvPr>
            <p:ph type="ftr" sz="quarter" idx="11"/>
          </p:nvPr>
        </p:nvSpPr>
        <p:spPr/>
        <p:txBody>
          <a:bodyPr/>
          <a:lstStyle/>
          <a:p>
            <a:endParaRPr lang="pt-B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96693239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D18ABDC-866D-485E-862A-DB278165E8ED}" type="datetimeFigureOut">
              <a:rPr lang="pt-BR" smtClean="0"/>
              <a:t>27/03/2014</a:t>
            </a:fld>
            <a:endParaRPr lang="pt-BR"/>
          </a:p>
        </p:txBody>
      </p:sp>
      <p:sp>
        <p:nvSpPr>
          <p:cNvPr id="4" name="Footer Placeholder 3"/>
          <p:cNvSpPr>
            <a:spLocks noGrp="1"/>
          </p:cNvSpPr>
          <p:nvPr>
            <p:ph type="ftr" sz="quarter" idx="11"/>
          </p:nvPr>
        </p:nvSpPr>
        <p:spPr/>
        <p:txBody>
          <a:bodyPr/>
          <a:lstStyle/>
          <a:p>
            <a:endParaRPr lang="pt-B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5993368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8ABDC-866D-485E-862A-DB278165E8ED}" type="datetimeFigureOut">
              <a:rPr lang="pt-BR" smtClean="0"/>
              <a:t>27/03/2014</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79511378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31072552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28838217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138090634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Footer Placeholder 4"/>
          <p:cNvSpPr>
            <a:spLocks noGrp="1"/>
          </p:cNvSpPr>
          <p:nvPr>
            <p:ph type="ftr" sz="quarter" idx="11"/>
          </p:nvPr>
        </p:nvSpPr>
        <p:spPr/>
        <p:txBody>
          <a:bodyPr/>
          <a:lstStyle/>
          <a:p>
            <a:endParaRPr lang="pt-B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6B46EB1-0236-46A4-9F6F-62875F5CF509}" type="slidenum">
              <a:rPr lang="pt-BR" smtClean="0"/>
              <a:t>‹nº›</a:t>
            </a:fld>
            <a:endParaRPr lang="pt-B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3708954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163694647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E6AC2395-F10E-468D-A76E-B3A0999AFE24}" type="datetimeFigureOut">
              <a:rPr lang="pt-BR"/>
              <a:pPr>
                <a:defRPr/>
              </a:pPr>
              <a:t>27/03/2014</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4CC377CD-9F88-4EC0-8A59-A8CE197859D7}" type="slidenum">
              <a:rPr lang="pt-BR" altLang="pt-BR"/>
              <a:pPr/>
              <a:t>‹nº›</a:t>
            </a:fld>
            <a:endParaRPr lang="pt-BR" altLang="pt-BR"/>
          </a:p>
        </p:txBody>
      </p:sp>
    </p:spTree>
    <p:extLst>
      <p:ext uri="{BB962C8B-B14F-4D97-AF65-F5344CB8AC3E}">
        <p14:creationId xmlns:p14="http://schemas.microsoft.com/office/powerpoint/2010/main" val="404172317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Footer Placeholder 5"/>
          <p:cNvSpPr>
            <a:spLocks noGrp="1"/>
          </p:cNvSpPr>
          <p:nvPr>
            <p:ph type="ftr" sz="quarter" idx="11"/>
          </p:nvPr>
        </p:nvSpPr>
        <p:spPr/>
        <p:txBody>
          <a:bodyPr/>
          <a:lstStyle/>
          <a:p>
            <a:endParaRPr lang="pt-B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6B46EB1-0236-46A4-9F6F-62875F5CF509}" type="slidenum">
              <a:rPr lang="pt-BR" smtClean="0"/>
              <a:t>‹nº›</a:t>
            </a:fld>
            <a:endParaRPr lang="pt-B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537201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BD18ABDC-866D-485E-862A-DB278165E8ED}" type="datetimeFigureOut">
              <a:rPr lang="pt-BR" smtClean="0"/>
              <a:t>27/03/2014</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40877270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225270099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D18ABDC-866D-485E-862A-DB278165E8ED}" type="datetimeFigureOut">
              <a:rPr lang="pt-BR" smtClean="0"/>
              <a:t>27/03/2014</a:t>
            </a:fld>
            <a:endParaRPr lang="pt-BR"/>
          </a:p>
        </p:txBody>
      </p:sp>
      <p:sp>
        <p:nvSpPr>
          <p:cNvPr id="5" name="Footer Placeholder 4"/>
          <p:cNvSpPr>
            <a:spLocks noGrp="1"/>
          </p:cNvSpPr>
          <p:nvPr>
            <p:ph type="ftr" sz="quarter" idx="11"/>
          </p:nvPr>
        </p:nvSpPr>
        <p:spPr/>
        <p:txBody>
          <a:bodyPr/>
          <a:lstStyle/>
          <a:p>
            <a:endParaRPr lang="pt-B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6B46EB1-0236-46A4-9F6F-62875F5CF509}" type="slidenum">
              <a:rPr lang="pt-BR" smtClean="0"/>
              <a:t>‹nº›</a:t>
            </a:fld>
            <a:endParaRPr lang="pt-BR"/>
          </a:p>
        </p:txBody>
      </p:sp>
    </p:spTree>
    <p:extLst>
      <p:ext uri="{BB962C8B-B14F-4D97-AF65-F5344CB8AC3E}">
        <p14:creationId xmlns:p14="http://schemas.microsoft.com/office/powerpoint/2010/main" val="294042927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F3C71C61-8F90-40BF-A54F-0AC17951F0D6}" type="datetimeFigureOut">
              <a:rPr lang="pt-BR"/>
              <a:pPr>
                <a:defRPr/>
              </a:pPr>
              <a:t>27/03/2014</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6E23C04D-FDDB-47C1-BA96-12B318E8E9F7}" type="slidenum">
              <a:rPr lang="pt-BR" altLang="pt-BR"/>
              <a:pPr/>
              <a:t>‹nº›</a:t>
            </a:fld>
            <a:endParaRPr lang="pt-BR" altLang="pt-BR"/>
          </a:p>
        </p:txBody>
      </p:sp>
    </p:spTree>
    <p:extLst>
      <p:ext uri="{BB962C8B-B14F-4D97-AF65-F5344CB8AC3E}">
        <p14:creationId xmlns:p14="http://schemas.microsoft.com/office/powerpoint/2010/main" val="29931725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CBA889E8-F821-4327-A3EE-9F7F9D5CC0CC}" type="datetimeFigureOut">
              <a:rPr lang="pt-BR"/>
              <a:pPr>
                <a:defRPr/>
              </a:pPr>
              <a:t>27/03/2014</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31050265-24E3-488A-9D2D-1031CC9467A2}" type="slidenum">
              <a:rPr lang="pt-BR" altLang="pt-BR"/>
              <a:pPr/>
              <a:t>‹nº›</a:t>
            </a:fld>
            <a:endParaRPr lang="pt-BR" altLang="pt-BR"/>
          </a:p>
        </p:txBody>
      </p:sp>
    </p:spTree>
    <p:extLst>
      <p:ext uri="{BB962C8B-B14F-4D97-AF65-F5344CB8AC3E}">
        <p14:creationId xmlns:p14="http://schemas.microsoft.com/office/powerpoint/2010/main" val="279132198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228196B2-BCEA-4AB1-B5A8-15502A809CF2}" type="datetimeFigureOut">
              <a:rPr lang="pt-BR"/>
              <a:pPr>
                <a:defRPr/>
              </a:pPr>
              <a:t>27/03/2014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8B62C298-8E53-4811-A995-8D7B25DE71C9}" type="slidenum">
              <a:rPr lang="pt-BR" altLang="pt-BR"/>
              <a:pPr/>
              <a:t>‹nº›</a:t>
            </a:fld>
            <a:endParaRPr lang="pt-BR" altLang="pt-BR"/>
          </a:p>
        </p:txBody>
      </p:sp>
    </p:spTree>
    <p:extLst>
      <p:ext uri="{BB962C8B-B14F-4D97-AF65-F5344CB8AC3E}">
        <p14:creationId xmlns:p14="http://schemas.microsoft.com/office/powerpoint/2010/main" val="138471219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D683DC62-5626-48C6-80CA-C250A0021827}" type="datetimeFigureOut">
              <a:rPr lang="pt-BR"/>
              <a:pPr>
                <a:defRPr/>
              </a:pPr>
              <a:t>27/03/2014</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A858F25E-9A97-4589-941B-7D951D6B7B50}" type="slidenum">
              <a:rPr lang="pt-BR" altLang="pt-BR"/>
              <a:pPr/>
              <a:t>‹nº›</a:t>
            </a:fld>
            <a:endParaRPr lang="pt-BR" altLang="pt-BR"/>
          </a:p>
        </p:txBody>
      </p:sp>
    </p:spTree>
    <p:extLst>
      <p:ext uri="{BB962C8B-B14F-4D97-AF65-F5344CB8AC3E}">
        <p14:creationId xmlns:p14="http://schemas.microsoft.com/office/powerpoint/2010/main" val="21647883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3000">
              <a:srgbClr val="9AC7B5"/>
            </a:gs>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8516330-0948-4DFD-8D74-A3F8B95C03F4}" type="datetimeFigureOut">
              <a:rPr lang="pt-BR"/>
              <a:pPr>
                <a:defRPr/>
              </a:pPr>
              <a:t>27/03/2014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7743639-B664-4C72-B233-D35C7F77B632}"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9AC7B5"/>
            </a:gs>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8516330-0948-4DFD-8D74-A3F8B95C03F4}" type="datetimeFigureOut">
              <a:rPr lang="pt-BR" smtClean="0"/>
              <a:pPr>
                <a:defRPr/>
              </a:pPr>
              <a:t>27/03/2014</a:t>
            </a:fld>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7743639-B664-4C72-B233-D35C7F77B632}" type="slidenum">
              <a:rPr lang="pt-BR" altLang="pt-BR" smtClean="0"/>
              <a:pPr/>
              <a:t>‹nº›</a:t>
            </a:fld>
            <a:endParaRPr lang="pt-BR" altLang="pt-BR"/>
          </a:p>
        </p:txBody>
      </p:sp>
      <p:pic>
        <p:nvPicPr>
          <p:cNvPr id="34" name="Imagem 7"/>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420174"/>
      </p:ext>
    </p:extLst>
  </p:cSld>
  <p:clrMap bg1="lt1" tx1="dk1" bg2="lt2" tx2="dk2" accent1="accent1" accent2="accent2" accent3="accent3" accent4="accent4" accent5="accent5" accent6="accent6" hlink="hlink" folHlink="folHlink"/>
  <p:sldLayoutIdLst>
    <p:sldLayoutId id="2147483895" r:id="rId1"/>
    <p:sldLayoutId id="2147483911"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3000">
              <a:srgbClr val="9AC7B5"/>
            </a:gs>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8ABDC-866D-485E-862A-DB278165E8ED}" type="datetimeFigureOut">
              <a:rPr lang="pt-BR" smtClean="0"/>
              <a:t>27/03/2014</a:t>
            </a:fld>
            <a:endParaRPr lang="pt-BR"/>
          </a:p>
        </p:txBody>
      </p:sp>
      <p:sp>
        <p:nvSpPr>
          <p:cNvPr id="5" name="Espaço Reservado para Rodap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46EB1-0236-46A4-9F6F-62875F5CF509}" type="slidenum">
              <a:rPr lang="pt-BR" smtClean="0"/>
              <a:t>‹nº›</a:t>
            </a:fld>
            <a:endParaRPr lang="pt-BR"/>
          </a:p>
        </p:txBody>
      </p:sp>
    </p:spTree>
    <p:extLst>
      <p:ext uri="{BB962C8B-B14F-4D97-AF65-F5344CB8AC3E}">
        <p14:creationId xmlns:p14="http://schemas.microsoft.com/office/powerpoint/2010/main" val="174264646"/>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8516330-0948-4DFD-8D74-A3F8B95C03F4}" type="datetimeFigureOut">
              <a:rPr lang="pt-BR" smtClean="0"/>
              <a:pPr>
                <a:defRPr/>
              </a:pPr>
              <a:t>27/03/2014</a:t>
            </a:fld>
            <a:endParaRPr lang="pt-B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7743639-B664-4C72-B233-D35C7F77B632}" type="slidenum">
              <a:rPr lang="pt-BR" altLang="pt-BR" smtClean="0"/>
              <a:pPr/>
              <a:t>‹nº›</a:t>
            </a:fld>
            <a:endParaRPr lang="pt-BR" altLang="pt-BR"/>
          </a:p>
        </p:txBody>
      </p:sp>
    </p:spTree>
    <p:extLst>
      <p:ext uri="{BB962C8B-B14F-4D97-AF65-F5344CB8AC3E}">
        <p14:creationId xmlns:p14="http://schemas.microsoft.com/office/powerpoint/2010/main" val="2857927452"/>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Lst>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ângulo 2"/>
          <p:cNvSpPr/>
          <p:nvPr/>
        </p:nvSpPr>
        <p:spPr>
          <a:xfrm>
            <a:off x="921007" y="2967335"/>
            <a:ext cx="7301999" cy="923330"/>
          </a:xfrm>
          <a:prstGeom prst="rect">
            <a:avLst/>
          </a:prstGeom>
        </p:spPr>
        <p:style>
          <a:lnRef idx="0">
            <a:schemeClr val="accent6"/>
          </a:lnRef>
          <a:fillRef idx="3">
            <a:schemeClr val="accent6"/>
          </a:fillRef>
          <a:effectRef idx="3">
            <a:schemeClr val="accent6"/>
          </a:effectRef>
          <a:fontRef idx="minor">
            <a:schemeClr val="lt1"/>
          </a:fontRef>
        </p:style>
        <p:txBody>
          <a:bodyPr wrap="none" lIns="91440" tIns="45720" rIns="91440" bIns="45720">
            <a:spAutoFit/>
          </a:bodyPr>
          <a:lstStyle/>
          <a:p>
            <a:pPr algn="ctr"/>
            <a:r>
              <a:rPr lang="pt-BR"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Cultura e Diversidade</a:t>
            </a:r>
            <a:endParaRPr lang="pt-BR"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5" name="Retângulo 4"/>
          <p:cNvSpPr/>
          <p:nvPr/>
        </p:nvSpPr>
        <p:spPr>
          <a:xfrm>
            <a:off x="1472434" y="5000759"/>
            <a:ext cx="6199133"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pt-BR" sz="28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Fundamentos das Ciências Sociais</a:t>
            </a:r>
            <a:endParaRPr lang="pt-BR"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323850" y="908050"/>
            <a:ext cx="8291513" cy="574675"/>
          </a:xfrm>
        </p:spPr>
        <p:txBody>
          <a:bodyPr>
            <a:normAutofit fontScale="90000"/>
          </a:bodyPr>
          <a:lstStyle/>
          <a:p>
            <a:pPr eaLnBrk="1" hangingPunct="1"/>
            <a:r>
              <a:rPr lang="pt-BR" altLang="pt-BR" smtClean="0"/>
              <a:t/>
            </a:r>
            <a:br>
              <a:rPr lang="pt-BR" altLang="pt-BR" smtClean="0"/>
            </a:br>
            <a:r>
              <a:rPr lang="pt-BR" altLang="pt-BR" sz="4000" b="1" smtClean="0"/>
              <a:t>Intervenções Culturais </a:t>
            </a:r>
          </a:p>
        </p:txBody>
      </p:sp>
      <p:sp>
        <p:nvSpPr>
          <p:cNvPr id="24579" name="Espaço Reservado para Texto 5"/>
          <p:cNvSpPr>
            <a:spLocks noGrp="1"/>
          </p:cNvSpPr>
          <p:nvPr>
            <p:ph type="body" idx="1"/>
          </p:nvPr>
        </p:nvSpPr>
        <p:spPr>
          <a:xfrm>
            <a:off x="323850" y="2141538"/>
            <a:ext cx="4173538" cy="639762"/>
          </a:xfrm>
        </p:spPr>
        <p:txBody>
          <a:bodyPr/>
          <a:lstStyle/>
          <a:p>
            <a:r>
              <a:rPr lang="pt-BR" altLang="pt-BR" dirty="0" smtClean="0"/>
              <a:t>     Paisagem Natural - Chile</a:t>
            </a:r>
          </a:p>
        </p:txBody>
      </p:sp>
      <p:sp>
        <p:nvSpPr>
          <p:cNvPr id="24580" name="Espaço Reservado para Texto 6"/>
          <p:cNvSpPr>
            <a:spLocks noGrp="1"/>
          </p:cNvSpPr>
          <p:nvPr>
            <p:ph type="body" sz="quarter" idx="3"/>
          </p:nvPr>
        </p:nvSpPr>
        <p:spPr>
          <a:xfrm>
            <a:off x="4645025" y="2141538"/>
            <a:ext cx="4041775" cy="639762"/>
          </a:xfrm>
        </p:spPr>
        <p:txBody>
          <a:bodyPr/>
          <a:lstStyle/>
          <a:p>
            <a:r>
              <a:rPr lang="pt-BR" altLang="pt-BR" smtClean="0"/>
              <a:t> Paisagem Cultural - Salzburg</a:t>
            </a:r>
          </a:p>
        </p:txBody>
      </p:sp>
      <p:pic>
        <p:nvPicPr>
          <p:cNvPr id="24582" name="Picture 10" descr="File:Miscanti Lagoon near San Pedro de Atacama Chile Luca Galuzzi 2006.jpg"/>
          <p:cNvPicPr>
            <a:picLocks noChangeAspect="1" noChangeArrowheads="1"/>
          </p:cNvPicPr>
          <p:nvPr/>
        </p:nvPicPr>
        <p:blipFill>
          <a:blip r:embed="rId2">
            <a:extLst>
              <a:ext uri="{28A0092B-C50C-407E-A947-70E740481C1C}">
                <a14:useLocalDpi xmlns:a14="http://schemas.microsoft.com/office/drawing/2010/main" val="0"/>
              </a:ext>
            </a:extLst>
          </a:blip>
          <a:srcRect l="3004" r="12767"/>
          <a:stretch>
            <a:fillRect/>
          </a:stretch>
        </p:blipFill>
        <p:spPr bwMode="auto">
          <a:xfrm>
            <a:off x="539750" y="2997200"/>
            <a:ext cx="38227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2"/>
          <p:cNvSpPr>
            <a:spLocks noChangeArrowheads="1"/>
          </p:cNvSpPr>
          <p:nvPr/>
        </p:nvSpPr>
        <p:spPr bwMode="auto">
          <a:xfrm>
            <a:off x="460375" y="6021388"/>
            <a:ext cx="39671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Luca Galuzzi / Creative Commons Attribution-Share Alike 2.5 Generic</a:t>
            </a:r>
          </a:p>
        </p:txBody>
      </p:sp>
      <p:pic>
        <p:nvPicPr>
          <p:cNvPr id="24584" name="Picture 12" descr="File:SalzburgerAltstadt02.JPG"/>
          <p:cNvPicPr>
            <a:picLocks noChangeAspect="1" noChangeArrowheads="1"/>
          </p:cNvPicPr>
          <p:nvPr/>
        </p:nvPicPr>
        <p:blipFill>
          <a:blip r:embed="rId3">
            <a:extLst>
              <a:ext uri="{28A0092B-C50C-407E-A947-70E740481C1C}">
                <a14:useLocalDpi xmlns:a14="http://schemas.microsoft.com/office/drawing/2010/main" val="0"/>
              </a:ext>
            </a:extLst>
          </a:blip>
          <a:srcRect l="4570" r="6854"/>
          <a:stretch>
            <a:fillRect/>
          </a:stretch>
        </p:blipFill>
        <p:spPr bwMode="auto">
          <a:xfrm>
            <a:off x="4727575" y="2997200"/>
            <a:ext cx="402113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4"/>
          <p:cNvSpPr>
            <a:spLocks noChangeArrowheads="1"/>
          </p:cNvSpPr>
          <p:nvPr/>
        </p:nvSpPr>
        <p:spPr bwMode="auto">
          <a:xfrm>
            <a:off x="4643438" y="6021388"/>
            <a:ext cx="41767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Thomas Pintaric / GNU Free Documentation License</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ítulo 5"/>
          <p:cNvSpPr>
            <a:spLocks noGrp="1"/>
          </p:cNvSpPr>
          <p:nvPr>
            <p:ph type="title"/>
          </p:nvPr>
        </p:nvSpPr>
        <p:spPr>
          <a:xfrm>
            <a:off x="323850" y="1485900"/>
            <a:ext cx="4248150" cy="863600"/>
          </a:xfrm>
        </p:spPr>
        <p:txBody>
          <a:bodyPr/>
          <a:lstStyle/>
          <a:p>
            <a:pPr eaLnBrk="1" hangingPunct="1"/>
            <a:r>
              <a:rPr lang="pt-BR" altLang="pt-BR" sz="2400" b="1" dirty="0" smtClean="0">
                <a:effectLst>
                  <a:outerShdw blurRad="38100" dist="38100" dir="2700000" algn="tl">
                    <a:srgbClr val="000000">
                      <a:alpha val="43137"/>
                    </a:srgbClr>
                  </a:outerShdw>
                </a:effectLst>
              </a:rPr>
              <a:t>Reconhecimento  da Identidade  Cultural</a:t>
            </a:r>
          </a:p>
        </p:txBody>
      </p:sp>
      <p:sp>
        <p:nvSpPr>
          <p:cNvPr id="25603" name="Espaço Reservado para Texto 8"/>
          <p:cNvSpPr>
            <a:spLocks noGrp="1"/>
          </p:cNvSpPr>
          <p:nvPr>
            <p:ph type="body" sz="half" idx="2"/>
          </p:nvPr>
        </p:nvSpPr>
        <p:spPr>
          <a:xfrm>
            <a:off x="323850" y="2613025"/>
            <a:ext cx="4608513" cy="3911600"/>
          </a:xfrm>
        </p:spPr>
        <p:txBody>
          <a:bodyPr/>
          <a:lstStyle/>
          <a:p>
            <a:pPr indent="723900" eaLnBrk="1" hangingPunct="1"/>
            <a:r>
              <a:rPr lang="pt-BR" altLang="pt-BR" sz="2400" smtClean="0"/>
              <a:t>Com a contribuição da antropologia cultural aprendemos que a cultura é simultaneamente criatividade e comunicação, criação coletiva e socialmente realizada, através da elaboração de elementos materiais e espirituais. </a:t>
            </a:r>
          </a:p>
        </p:txBody>
      </p:sp>
      <p:pic>
        <p:nvPicPr>
          <p:cNvPr id="25605" name="Picture 7" descr="File:Caruaru-Fazenda-Nova-Cangacei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663" y="1557338"/>
            <a:ext cx="35274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Rectangle 1"/>
          <p:cNvSpPr>
            <a:spLocks noChangeArrowheads="1"/>
          </p:cNvSpPr>
          <p:nvPr/>
        </p:nvSpPr>
        <p:spPr bwMode="auto">
          <a:xfrm rot="-5400000">
            <a:off x="6411119" y="3961607"/>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User:Patrick-br / GNU Free Documentation License</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Espaço Reservado para Texto 3"/>
          <p:cNvSpPr>
            <a:spLocks noGrp="1"/>
          </p:cNvSpPr>
          <p:nvPr>
            <p:ph type="body" sz="half" idx="2"/>
          </p:nvPr>
        </p:nvSpPr>
        <p:spPr>
          <a:xfrm>
            <a:off x="539750" y="1989138"/>
            <a:ext cx="8064500" cy="4197350"/>
          </a:xfrm>
        </p:spPr>
        <p:txBody>
          <a:bodyPr/>
          <a:lstStyle/>
          <a:p>
            <a:pPr indent="450850" eaLnBrk="1" hangingPunct="1">
              <a:buFont typeface="Arial" charset="0"/>
              <a:buNone/>
              <a:defRPr/>
            </a:pPr>
            <a:r>
              <a:rPr lang="pt-BR" sz="2400" dirty="0" smtClean="0"/>
              <a:t>O processo de socialização e de formação da identidade cultural se dá diariamente através  da vivência das relações sociais banhada nas raízes do discurso </a:t>
            </a:r>
            <a:r>
              <a:rPr lang="pt-BR" sz="2400" dirty="0" err="1" smtClean="0"/>
              <a:t>fundante</a:t>
            </a:r>
            <a:r>
              <a:rPr lang="pt-BR" sz="2400" dirty="0" smtClean="0"/>
              <a:t> do povo, da cultura.</a:t>
            </a:r>
          </a:p>
          <a:p>
            <a:pPr eaLnBrk="1" hangingPunct="1">
              <a:buFont typeface="Arial" charset="0"/>
              <a:buNone/>
              <a:defRPr/>
            </a:pPr>
            <a:endParaRPr lang="pt-BR" sz="2400" dirty="0" smtClean="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4"/>
          <p:cNvSpPr>
            <a:spLocks noGrp="1"/>
          </p:cNvSpPr>
          <p:nvPr>
            <p:ph type="title"/>
          </p:nvPr>
        </p:nvSpPr>
        <p:spPr>
          <a:xfrm>
            <a:off x="428625" y="1122363"/>
            <a:ext cx="8258175" cy="917575"/>
          </a:xfrm>
        </p:spPr>
        <p:txBody>
          <a:bodyPr rtlCol="0">
            <a:normAutofit fontScale="90000"/>
          </a:bodyPr>
          <a:lstStyle/>
          <a:p>
            <a:pPr eaLnBrk="1" fontAlgn="auto" hangingPunct="1">
              <a:spcAft>
                <a:spcPts val="0"/>
              </a:spcAft>
              <a:defRPr/>
            </a:pPr>
            <a:r>
              <a:rPr lang="pt-BR" b="1" dirty="0" smtClean="0"/>
              <a:t>Valores e Normas na Formação da Identidade Cultural</a:t>
            </a:r>
          </a:p>
        </p:txBody>
      </p:sp>
      <p:sp>
        <p:nvSpPr>
          <p:cNvPr id="27651" name="Espaço Reservado para Conteúdo 5"/>
          <p:cNvSpPr>
            <a:spLocks noGrp="1"/>
          </p:cNvSpPr>
          <p:nvPr>
            <p:ph idx="1"/>
          </p:nvPr>
        </p:nvSpPr>
        <p:spPr>
          <a:xfrm>
            <a:off x="428625" y="2325688"/>
            <a:ext cx="8258175" cy="3911600"/>
          </a:xfrm>
        </p:spPr>
        <p:txBody>
          <a:bodyPr/>
          <a:lstStyle/>
          <a:p>
            <a:pPr marL="0" indent="627063" algn="just" eaLnBrk="1" hangingPunct="1">
              <a:buFont typeface="Arial" panose="020B0604020202020204" pitchFamily="34" charset="0"/>
              <a:buNone/>
            </a:pPr>
            <a:r>
              <a:rPr lang="pt-BR" altLang="pt-BR" smtClean="0"/>
              <a:t>Os valores sociais são ideias abstratas, definem o que deve ser considerado verdadeiro e correto em uma cultura. Eles buscam conferir sentido e direcionar as práticas sociais.</a:t>
            </a:r>
          </a:p>
          <a:p>
            <a:pPr marL="0" indent="627063" algn="just" eaLnBrk="1" hangingPunct="1">
              <a:buFont typeface="Arial" panose="020B0604020202020204" pitchFamily="34" charset="0"/>
              <a:buNone/>
            </a:pPr>
            <a:r>
              <a:rPr lang="pt-BR" altLang="pt-BR" smtClean="0"/>
              <a:t>As normas sociais promovem a incorporação dos valores e da cultura através das regras de comportamento.</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ítulo 1"/>
          <p:cNvSpPr>
            <a:spLocks noGrp="1"/>
          </p:cNvSpPr>
          <p:nvPr>
            <p:ph type="title"/>
          </p:nvPr>
        </p:nvSpPr>
        <p:spPr>
          <a:xfrm>
            <a:off x="428625" y="1011238"/>
            <a:ext cx="8258175" cy="846137"/>
          </a:xfrm>
        </p:spPr>
        <p:txBody>
          <a:bodyPr>
            <a:normAutofit fontScale="90000"/>
          </a:bodyPr>
          <a:lstStyle/>
          <a:p>
            <a:pPr eaLnBrk="1" hangingPunct="1"/>
            <a:r>
              <a:rPr lang="pt-BR" altLang="pt-BR" sz="4000" b="1" smtClean="0"/>
              <a:t>Mentalidades Históricas e Culturais</a:t>
            </a:r>
          </a:p>
        </p:txBody>
      </p:sp>
      <p:sp>
        <p:nvSpPr>
          <p:cNvPr id="28675" name="Espaço Reservado para Conteúdo 2"/>
          <p:cNvSpPr>
            <a:spLocks noGrp="1"/>
          </p:cNvSpPr>
          <p:nvPr>
            <p:ph idx="1"/>
          </p:nvPr>
        </p:nvSpPr>
        <p:spPr>
          <a:xfrm>
            <a:off x="500063" y="2000250"/>
            <a:ext cx="8186737" cy="4125913"/>
          </a:xfrm>
        </p:spPr>
        <p:txBody>
          <a:bodyPr/>
          <a:lstStyle/>
          <a:p>
            <a:pPr marL="0" indent="355600" algn="just" eaLnBrk="1" hangingPunct="1">
              <a:buFont typeface="Arial" panose="020B0604020202020204" pitchFamily="34" charset="0"/>
              <a:buNone/>
            </a:pPr>
            <a:r>
              <a:rPr lang="pt-BR" altLang="pt-BR" smtClean="0"/>
              <a:t>Nossas práticas sociais (comportamentos e hábitos) são fundamentados em normas culturais; a fala, o movimento, os gestos são influenciados por fatores culturais.   </a:t>
            </a:r>
          </a:p>
          <a:p>
            <a:pPr marL="0" indent="355600" algn="just" eaLnBrk="1" hangingPunct="1">
              <a:buFont typeface="Arial" panose="020B0604020202020204" pitchFamily="34" charset="0"/>
              <a:buNone/>
            </a:pPr>
            <a:r>
              <a:rPr lang="pt-BR" altLang="pt-BR" smtClean="0"/>
              <a:t>Os valores e as normas sociais de um povo </a:t>
            </a:r>
            <a:r>
              <a:rPr lang="pt-BR" altLang="pt-BR" b="1" smtClean="0"/>
              <a:t>mudam </a:t>
            </a:r>
            <a:r>
              <a:rPr lang="pt-BR" altLang="pt-BR" smtClean="0"/>
              <a:t>através do tempo, com as novas práticas sociais desenvolvidas por homens e mulheres, criam-se “mentalidades novas”.  </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ítulo 1"/>
          <p:cNvSpPr>
            <a:spLocks noGrp="1"/>
          </p:cNvSpPr>
          <p:nvPr>
            <p:ph type="title"/>
          </p:nvPr>
        </p:nvSpPr>
        <p:spPr>
          <a:xfrm>
            <a:off x="428625" y="1071563"/>
            <a:ext cx="8258175" cy="1000125"/>
          </a:xfrm>
        </p:spPr>
        <p:txBody>
          <a:bodyPr/>
          <a:lstStyle/>
          <a:p>
            <a:pPr eaLnBrk="1" hangingPunct="1"/>
            <a:r>
              <a:rPr lang="pt-BR" altLang="pt-BR" b="1" smtClean="0"/>
              <a:t>Diversidade Cultural</a:t>
            </a:r>
          </a:p>
        </p:txBody>
      </p:sp>
      <p:sp>
        <p:nvSpPr>
          <p:cNvPr id="3" name="Espaço Reservado para Conteúdo 2"/>
          <p:cNvSpPr>
            <a:spLocks noGrp="1"/>
          </p:cNvSpPr>
          <p:nvPr>
            <p:ph idx="1"/>
          </p:nvPr>
        </p:nvSpPr>
        <p:spPr>
          <a:xfrm>
            <a:off x="500063" y="2286000"/>
            <a:ext cx="8186737" cy="4000500"/>
          </a:xfrm>
        </p:spPr>
        <p:txBody>
          <a:bodyPr rtlCol="0">
            <a:normAutofit/>
          </a:bodyPr>
          <a:lstStyle/>
          <a:p>
            <a:pPr marL="0" indent="355600" algn="just" eaLnBrk="1" fontAlgn="auto" hangingPunct="1">
              <a:spcAft>
                <a:spcPts val="0"/>
              </a:spcAft>
              <a:buFont typeface="Arial" charset="0"/>
              <a:buNone/>
              <a:defRPr/>
            </a:pPr>
            <a:r>
              <a:rPr lang="pt-BR" dirty="0" smtClean="0"/>
              <a:t>Os valores e as normas sociais variam entre povos e culturas.</a:t>
            </a:r>
          </a:p>
          <a:p>
            <a:pPr marL="0" indent="355600" algn="just" eaLnBrk="1" fontAlgn="auto" hangingPunct="1">
              <a:spcAft>
                <a:spcPts val="0"/>
              </a:spcAft>
              <a:buFont typeface="Arial" charset="0"/>
              <a:buNone/>
              <a:defRPr/>
            </a:pPr>
            <a:r>
              <a:rPr lang="pt-BR" dirty="0" smtClean="0"/>
              <a:t>Por exemplo: existem diferenças entre costumes de </a:t>
            </a:r>
            <a:r>
              <a:rPr lang="pt-BR" i="1" dirty="0" smtClean="0"/>
              <a:t>povos orientais e de povos ocidentais</a:t>
            </a:r>
            <a:r>
              <a:rPr lang="pt-BR" dirty="0" smtClean="0"/>
              <a:t>.</a:t>
            </a:r>
          </a:p>
          <a:p>
            <a:pPr marL="0" indent="355600" algn="just" eaLnBrk="1" fontAlgn="auto" hangingPunct="1">
              <a:spcAft>
                <a:spcPts val="0"/>
              </a:spcAft>
              <a:buFont typeface="Arial" charset="0"/>
              <a:buNone/>
              <a:defRPr/>
            </a:pPr>
            <a:r>
              <a:rPr lang="pt-BR" dirty="0" smtClean="0"/>
              <a:t>Numa mesma sociedade os valores podem ser contraditórios.  Por exemplo, em nossa sociedade, alguns grupos preferem práticas religiosas ancestrais, enquanto outros preferem práticas religiosas mais modernas.  </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ítulo 1"/>
          <p:cNvSpPr>
            <a:spLocks noGrp="1"/>
          </p:cNvSpPr>
          <p:nvPr>
            <p:ph type="title"/>
          </p:nvPr>
        </p:nvSpPr>
        <p:spPr>
          <a:xfrm>
            <a:off x="468313" y="1268413"/>
            <a:ext cx="3600450" cy="792162"/>
          </a:xfrm>
        </p:spPr>
        <p:txBody>
          <a:bodyPr>
            <a:normAutofit fontScale="90000"/>
          </a:bodyPr>
          <a:lstStyle/>
          <a:p>
            <a:pPr eaLnBrk="1" hangingPunct="1"/>
            <a:r>
              <a:rPr lang="pt-BR" altLang="pt-BR" smtClean="0"/>
              <a:t/>
            </a:r>
            <a:br>
              <a:rPr lang="pt-BR" altLang="pt-BR" smtClean="0"/>
            </a:br>
            <a:r>
              <a:rPr lang="pt-BR" altLang="pt-BR" sz="2400" smtClean="0"/>
              <a:t>Interdependência Cultural</a:t>
            </a:r>
            <a:br>
              <a:rPr lang="pt-BR" altLang="pt-BR" sz="2400" smtClean="0"/>
            </a:br>
            <a:endParaRPr lang="pt-BR" altLang="pt-BR" sz="2400" smtClean="0"/>
          </a:p>
        </p:txBody>
      </p:sp>
      <p:sp>
        <p:nvSpPr>
          <p:cNvPr id="17412" name="Espaço Reservado para Texto 4"/>
          <p:cNvSpPr>
            <a:spLocks noGrp="1"/>
          </p:cNvSpPr>
          <p:nvPr>
            <p:ph type="body" sz="half" idx="2"/>
          </p:nvPr>
        </p:nvSpPr>
        <p:spPr>
          <a:xfrm>
            <a:off x="466725" y="2327275"/>
            <a:ext cx="3168650" cy="4125913"/>
          </a:xfrm>
        </p:spPr>
        <p:txBody>
          <a:bodyPr>
            <a:normAutofit fontScale="92500" lnSpcReduction="10000"/>
          </a:bodyPr>
          <a:lstStyle/>
          <a:p>
            <a:pPr indent="627063" eaLnBrk="1" hangingPunct="1">
              <a:buFont typeface="Arial" charset="0"/>
              <a:buNone/>
              <a:defRPr/>
            </a:pPr>
            <a:r>
              <a:rPr lang="pt-BR" sz="2000" dirty="0" smtClean="0"/>
              <a:t>Toda cultura material antes de existir foi elaborada no campo da  cultura não material. Para  se construir um prédio é necessário dominar técnicas, conhecimentos, estética (cultura não material) para concretização do edifício.</a:t>
            </a:r>
          </a:p>
          <a:p>
            <a:pPr indent="627063" eaLnBrk="1" hangingPunct="1">
              <a:buFont typeface="Arial" charset="0"/>
              <a:buNone/>
              <a:defRPr/>
            </a:pPr>
            <a:r>
              <a:rPr lang="pt-BR" sz="2000" dirty="0" smtClean="0"/>
              <a:t>O arquiteto, na sua obra, imprime  sua identidade cultural.</a:t>
            </a:r>
          </a:p>
          <a:p>
            <a:pPr eaLnBrk="1" hangingPunct="1">
              <a:buFont typeface="Arial" charset="0"/>
              <a:buNone/>
              <a:defRPr/>
            </a:pPr>
            <a:endParaRPr lang="pt-BR" sz="2000" dirty="0" smtClean="0"/>
          </a:p>
        </p:txBody>
      </p:sp>
      <p:sp>
        <p:nvSpPr>
          <p:cNvPr id="30725" name="CaixaDeTexto 4"/>
          <p:cNvSpPr txBox="1">
            <a:spLocks noChangeArrowheads="1"/>
          </p:cNvSpPr>
          <p:nvPr/>
        </p:nvSpPr>
        <p:spPr bwMode="auto">
          <a:xfrm>
            <a:off x="3830638" y="1920875"/>
            <a:ext cx="403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t>Palácio da Alvorada -  Brasília</a:t>
            </a:r>
          </a:p>
        </p:txBody>
      </p:sp>
      <p:pic>
        <p:nvPicPr>
          <p:cNvPr id="30726" name="Picture 8" descr="File:Palacio da Alvorada Exterior.jpg"/>
          <p:cNvPicPr>
            <a:picLocks noChangeAspect="1" noChangeArrowheads="1"/>
          </p:cNvPicPr>
          <p:nvPr/>
        </p:nvPicPr>
        <p:blipFill>
          <a:blip r:embed="rId2">
            <a:extLst>
              <a:ext uri="{28A0092B-C50C-407E-A947-70E740481C1C}">
                <a14:useLocalDpi xmlns:a14="http://schemas.microsoft.com/office/drawing/2010/main" val="0"/>
              </a:ext>
            </a:extLst>
          </a:blip>
          <a:srcRect t="2579"/>
          <a:stretch>
            <a:fillRect/>
          </a:stretch>
        </p:blipFill>
        <p:spPr bwMode="auto">
          <a:xfrm>
            <a:off x="3846513" y="2354263"/>
            <a:ext cx="5046662"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tangle 2"/>
          <p:cNvSpPr>
            <a:spLocks noChangeArrowheads="1"/>
          </p:cNvSpPr>
          <p:nvPr/>
        </p:nvSpPr>
        <p:spPr bwMode="auto">
          <a:xfrm>
            <a:off x="3759200" y="5991225"/>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leonelponce / Creative Commons Attribution 2.0 Generic</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ítulo 4"/>
          <p:cNvSpPr>
            <a:spLocks noGrp="1"/>
          </p:cNvSpPr>
          <p:nvPr>
            <p:ph type="title"/>
          </p:nvPr>
        </p:nvSpPr>
        <p:spPr>
          <a:xfrm>
            <a:off x="468313" y="981075"/>
            <a:ext cx="8218487" cy="868363"/>
          </a:xfrm>
        </p:spPr>
        <p:txBody>
          <a:bodyPr>
            <a:normAutofit fontScale="90000"/>
          </a:bodyPr>
          <a:lstStyle/>
          <a:p>
            <a:r>
              <a:rPr lang="pt-BR" altLang="pt-BR" sz="4000" b="1" smtClean="0"/>
              <a:t>O Mito e a Formação da Identidade</a:t>
            </a:r>
          </a:p>
        </p:txBody>
      </p:sp>
      <p:sp>
        <p:nvSpPr>
          <p:cNvPr id="31747" name="Espaço Reservado para Conteúdo 5"/>
          <p:cNvSpPr>
            <a:spLocks noGrp="1"/>
          </p:cNvSpPr>
          <p:nvPr>
            <p:ph idx="1"/>
          </p:nvPr>
        </p:nvSpPr>
        <p:spPr>
          <a:xfrm>
            <a:off x="468313" y="2100263"/>
            <a:ext cx="8218487" cy="4281487"/>
          </a:xfrm>
        </p:spPr>
        <p:txBody>
          <a:bodyPr>
            <a:normAutofit lnSpcReduction="10000"/>
          </a:bodyPr>
          <a:lstStyle/>
          <a:p>
            <a:pPr marL="0" indent="531813" algn="just">
              <a:buFont typeface="Arial" panose="020B0604020202020204" pitchFamily="34" charset="0"/>
              <a:buNone/>
            </a:pPr>
            <a:r>
              <a:rPr lang="pt-BR" altLang="pt-BR" sz="2800" smtClean="0"/>
              <a:t>O mito é uma narrativa sobre a origem e formação das coisas e do mundo.</a:t>
            </a:r>
          </a:p>
          <a:p>
            <a:pPr marL="0" indent="531813" algn="just">
              <a:buFont typeface="Arial" panose="020B0604020202020204" pitchFamily="34" charset="0"/>
              <a:buNone/>
            </a:pPr>
            <a:r>
              <a:rPr lang="pt-BR" altLang="pt-BR" sz="2800" smtClean="0"/>
              <a:t>Na cultura ocidental fomos influenciados pela tradição judaico-cristã. </a:t>
            </a:r>
          </a:p>
          <a:p>
            <a:pPr marL="0" indent="531813" algn="just">
              <a:buFont typeface="Arial" panose="020B0604020202020204" pitchFamily="34" charset="0"/>
              <a:buNone/>
            </a:pPr>
            <a:r>
              <a:rPr lang="pt-BR" altLang="pt-BR" sz="2800" smtClean="0"/>
              <a:t>Os nativos que viviam em terras “brasileiras”, tupis, guaranis, tamoios, tupinambás, caetés, dentre outros, sofreram uma intervenção profunda dos portugueses na sua identidade cultural, principalmente na sua religiosidade.   </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ítulo 4"/>
          <p:cNvSpPr>
            <a:spLocks noGrp="1"/>
          </p:cNvSpPr>
          <p:nvPr>
            <p:ph type="title"/>
          </p:nvPr>
        </p:nvSpPr>
        <p:spPr>
          <a:xfrm>
            <a:off x="541338" y="332656"/>
            <a:ext cx="8207375" cy="863600"/>
          </a:xfrm>
        </p:spPr>
        <p:txBody>
          <a:bodyPr>
            <a:normAutofit fontScale="90000"/>
          </a:bodyPr>
          <a:lstStyle/>
          <a:p>
            <a:r>
              <a:rPr lang="pt-BR" altLang="pt-BR" sz="3600" b="1" dirty="0" smtClean="0"/>
              <a:t>O Mito, modelando a Identidade Cultural</a:t>
            </a:r>
          </a:p>
        </p:txBody>
      </p:sp>
      <p:sp>
        <p:nvSpPr>
          <p:cNvPr id="32771" name="Espaço Reservado para Texto 5"/>
          <p:cNvSpPr>
            <a:spLocks noGrp="1"/>
          </p:cNvSpPr>
          <p:nvPr>
            <p:ph type="body" idx="1"/>
          </p:nvPr>
        </p:nvSpPr>
        <p:spPr>
          <a:xfrm>
            <a:off x="601663" y="2090738"/>
            <a:ext cx="4029075" cy="546100"/>
          </a:xfrm>
        </p:spPr>
        <p:txBody>
          <a:bodyPr/>
          <a:lstStyle/>
          <a:p>
            <a:r>
              <a:rPr lang="pt-BR" altLang="pt-BR" smtClean="0"/>
              <a:t>        Gárgulas  de ULM</a:t>
            </a:r>
          </a:p>
        </p:txBody>
      </p:sp>
      <p:sp>
        <p:nvSpPr>
          <p:cNvPr id="32772" name="Espaço Reservado para Texto 7"/>
          <p:cNvSpPr>
            <a:spLocks noGrp="1"/>
          </p:cNvSpPr>
          <p:nvPr>
            <p:ph type="body" sz="quarter" idx="3"/>
          </p:nvPr>
        </p:nvSpPr>
        <p:spPr>
          <a:xfrm>
            <a:off x="4776788" y="2090738"/>
            <a:ext cx="4043362" cy="546100"/>
          </a:xfrm>
        </p:spPr>
        <p:txBody>
          <a:bodyPr/>
          <a:lstStyle/>
          <a:p>
            <a:r>
              <a:rPr lang="pt-BR" altLang="pt-BR" smtClean="0"/>
              <a:t> Catedral de ULM - Alemanha</a:t>
            </a:r>
          </a:p>
        </p:txBody>
      </p:sp>
      <p:pic>
        <p:nvPicPr>
          <p:cNvPr id="32774" name="Picture 10" descr="File:Ulm Min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988" y="2781300"/>
            <a:ext cx="180022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2" descr="File:Germany Ulm Drag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2852738"/>
            <a:ext cx="381635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6" name="Rectangle 4"/>
          <p:cNvSpPr>
            <a:spLocks noChangeArrowheads="1"/>
          </p:cNvSpPr>
          <p:nvPr/>
        </p:nvSpPr>
        <p:spPr bwMode="auto">
          <a:xfrm>
            <a:off x="468313" y="5654675"/>
            <a:ext cx="38893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pt-BR" sz="1000"/>
              <a:t>Imagem: Rebecca Kennison /  GNU Free Documentation License</a:t>
            </a:r>
            <a:endParaRPr lang="pt-BR" altLang="pt-BR" sz="1000"/>
          </a:p>
        </p:txBody>
      </p:sp>
      <p:sp>
        <p:nvSpPr>
          <p:cNvPr id="32777" name="Rectangle 5"/>
          <p:cNvSpPr>
            <a:spLocks noChangeArrowheads="1"/>
          </p:cNvSpPr>
          <p:nvPr/>
        </p:nvSpPr>
        <p:spPr bwMode="auto">
          <a:xfrm rot="-5400000">
            <a:off x="5938838" y="4548188"/>
            <a:ext cx="37068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Patrick Six / GNU Free Documentation License</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ítulo 1"/>
          <p:cNvSpPr>
            <a:spLocks noGrp="1"/>
          </p:cNvSpPr>
          <p:nvPr>
            <p:ph type="title"/>
          </p:nvPr>
        </p:nvSpPr>
        <p:spPr>
          <a:xfrm>
            <a:off x="3043850" y="277019"/>
            <a:ext cx="3423295" cy="792163"/>
          </a:xfrm>
        </p:spPr>
        <p:txBody>
          <a:bodyPr>
            <a:normAutofit fontScale="90000"/>
          </a:bodyPr>
          <a:lstStyle/>
          <a:p>
            <a:pPr eaLnBrk="1" hangingPunct="1"/>
            <a:r>
              <a:rPr lang="pt-BR" altLang="pt-BR" sz="4400" dirty="0" smtClean="0"/>
              <a:t>Aculturação</a:t>
            </a:r>
          </a:p>
        </p:txBody>
      </p:sp>
      <p:sp>
        <p:nvSpPr>
          <p:cNvPr id="5" name="Espaço Reservado para Texto 4"/>
          <p:cNvSpPr>
            <a:spLocks noGrp="1"/>
          </p:cNvSpPr>
          <p:nvPr>
            <p:ph type="body" sz="half" idx="2"/>
          </p:nvPr>
        </p:nvSpPr>
        <p:spPr>
          <a:xfrm>
            <a:off x="179388" y="1373165"/>
            <a:ext cx="8655050" cy="4281487"/>
          </a:xfrm>
        </p:spPr>
        <p:txBody>
          <a:bodyPr rtlCol="0">
            <a:normAutofit/>
          </a:bodyPr>
          <a:lstStyle/>
          <a:p>
            <a:pPr indent="273050" eaLnBrk="1" fontAlgn="auto" hangingPunct="1">
              <a:spcAft>
                <a:spcPts val="0"/>
              </a:spcAft>
              <a:buFont typeface="Arial" charset="0"/>
              <a:buNone/>
              <a:defRPr/>
            </a:pPr>
            <a:r>
              <a:rPr lang="pt-BR" sz="1800" dirty="0"/>
              <a:t>“</a:t>
            </a:r>
            <a:r>
              <a:rPr lang="pt-BR" sz="1800" dirty="0" smtClean="0"/>
              <a:t>O processo de aculturação se dá pelo contato de duas ou mais matrizes culturais diferentes, isto é, pela interação social entre grupos de culturas diferentes, sendo que todos, ou um deles, sofrem mudanças, tendo como resultado uma nova cultura”.</a:t>
            </a:r>
          </a:p>
          <a:p>
            <a:pPr indent="273050" eaLnBrk="1" fontAlgn="auto" hangingPunct="1">
              <a:spcAft>
                <a:spcPts val="0"/>
              </a:spcAft>
              <a:buFont typeface="Arial" charset="0"/>
              <a:buNone/>
              <a:defRPr/>
            </a:pPr>
            <a:r>
              <a:rPr lang="pt-BR" sz="1800" dirty="0" smtClean="0"/>
              <a:t>Essa é uma mudança diferente daquele processo que ocorre no interior de uma cultura.</a:t>
            </a:r>
          </a:p>
          <a:p>
            <a:pPr indent="273050" eaLnBrk="1" fontAlgn="auto" hangingPunct="1">
              <a:spcAft>
                <a:spcPts val="0"/>
              </a:spcAft>
              <a:buFont typeface="Arial" charset="0"/>
              <a:buNone/>
              <a:defRPr/>
            </a:pPr>
            <a:endParaRPr lang="pt-BR" sz="1200" dirty="0" smtClean="0"/>
          </a:p>
        </p:txBody>
      </p:sp>
      <p:sp>
        <p:nvSpPr>
          <p:cNvPr id="33796" name="CaixaDeTexto 7"/>
          <p:cNvSpPr txBox="1">
            <a:spLocks noChangeArrowheads="1"/>
          </p:cNvSpPr>
          <p:nvPr/>
        </p:nvSpPr>
        <p:spPr bwMode="auto">
          <a:xfrm>
            <a:off x="5580063" y="5373688"/>
            <a:ext cx="2879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a:solidFill>
                  <a:schemeClr val="bg1"/>
                </a:solidFill>
              </a:rPr>
              <a:t>    Foto de arquivo pessoal</a:t>
            </a:r>
          </a:p>
        </p:txBody>
      </p:sp>
      <p:pic>
        <p:nvPicPr>
          <p:cNvPr id="33798" name="Picture 7" descr="File:Homologac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252" y="3446463"/>
            <a:ext cx="4395787"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2"/>
          <p:cNvSpPr>
            <a:spLocks noChangeArrowheads="1"/>
          </p:cNvSpPr>
          <p:nvPr/>
        </p:nvSpPr>
        <p:spPr bwMode="auto">
          <a:xfrm>
            <a:off x="4211638" y="6451600"/>
            <a:ext cx="4860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Marcello Casal JR-Abr /  Creative Commons Attribution 3.0 Brazil</a:t>
            </a:r>
          </a:p>
        </p:txBody>
      </p:sp>
      <p:sp>
        <p:nvSpPr>
          <p:cNvPr id="3" name="Retângulo 2"/>
          <p:cNvSpPr/>
          <p:nvPr/>
        </p:nvSpPr>
        <p:spPr>
          <a:xfrm>
            <a:off x="179388" y="3300616"/>
            <a:ext cx="3560303" cy="3539430"/>
          </a:xfrm>
          <a:prstGeom prst="rect">
            <a:avLst/>
          </a:prstGeom>
        </p:spPr>
        <p:txBody>
          <a:bodyPr wrap="square">
            <a:spAutoFit/>
          </a:bodyPr>
          <a:lstStyle/>
          <a:p>
            <a:pPr indent="273050" fontAlgn="auto">
              <a:spcAft>
                <a:spcPts val="0"/>
              </a:spcAft>
              <a:buFont typeface="Arial" pitchFamily="34" charset="0"/>
              <a:buNone/>
              <a:defRPr/>
            </a:pPr>
            <a:r>
              <a:rPr lang="pt-BR" dirty="0">
                <a:latin typeface="+mj-lt"/>
                <a:cs typeface="Arial" charset="0"/>
              </a:rPr>
              <a:t>Fusão de culturas diferentes, mescla de povos. </a:t>
            </a:r>
          </a:p>
          <a:p>
            <a:pPr indent="273050" fontAlgn="auto">
              <a:spcAft>
                <a:spcPts val="0"/>
              </a:spcAft>
              <a:buFont typeface="Arial" pitchFamily="34" charset="0"/>
              <a:buNone/>
              <a:defRPr/>
            </a:pPr>
            <a:r>
              <a:rPr lang="pt-BR" dirty="0">
                <a:latin typeface="+mj-lt"/>
                <a:cs typeface="Arial" charset="0"/>
              </a:rPr>
              <a:t>Exemplo: Brasil, fusão da cultura negra, europeia e dos povos nativos brasileiros, que compõem nossa identidade cultural. </a:t>
            </a:r>
          </a:p>
          <a:p>
            <a:pPr indent="273050" fontAlgn="auto">
              <a:spcAft>
                <a:spcPts val="0"/>
              </a:spcAft>
              <a:buFont typeface="Arial" pitchFamily="34" charset="0"/>
              <a:buNone/>
              <a:defRPr/>
            </a:pPr>
            <a:r>
              <a:rPr lang="pt-BR" dirty="0">
                <a:latin typeface="+mj-lt"/>
                <a:cs typeface="Arial" charset="0"/>
              </a:rPr>
              <a:t>Fusão com suas cores, mas também suas dores e misérias, tão bem descritas no livro de Gilberto Freyre “Casa Grande e Senzala.”</a:t>
            </a:r>
          </a:p>
          <a:p>
            <a:pPr fontAlgn="auto">
              <a:spcAft>
                <a:spcPts val="0"/>
              </a:spcAft>
              <a:defRPr/>
            </a:pPr>
            <a:endParaRPr lang="pt-BR" sz="800" dirty="0">
              <a:latin typeface="+mj-lt"/>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Título 2"/>
          <p:cNvSpPr>
            <a:spLocks noGrp="1"/>
          </p:cNvSpPr>
          <p:nvPr>
            <p:ph type="title"/>
          </p:nvPr>
        </p:nvSpPr>
        <p:spPr>
          <a:xfrm>
            <a:off x="971550" y="1052513"/>
            <a:ext cx="7715250" cy="1008062"/>
          </a:xfrm>
        </p:spPr>
        <p:txBody>
          <a:bodyPr>
            <a:normAutofit fontScale="90000"/>
          </a:bodyPr>
          <a:lstStyle/>
          <a:p>
            <a:pPr eaLnBrk="1" hangingPunct="1"/>
            <a:r>
              <a:rPr lang="pt-BR" altLang="pt-BR" sz="4000" b="1" smtClean="0"/>
              <a:t>Formação da Identidade Cultural</a:t>
            </a:r>
          </a:p>
        </p:txBody>
      </p:sp>
      <p:sp>
        <p:nvSpPr>
          <p:cNvPr id="16388" name="Espaço Reservado para Conteúdo 3"/>
          <p:cNvSpPr>
            <a:spLocks noGrp="1"/>
          </p:cNvSpPr>
          <p:nvPr>
            <p:ph idx="1"/>
          </p:nvPr>
        </p:nvSpPr>
        <p:spPr>
          <a:xfrm>
            <a:off x="530225" y="2420938"/>
            <a:ext cx="8218488" cy="4032250"/>
          </a:xfrm>
        </p:spPr>
        <p:txBody>
          <a:bodyPr/>
          <a:lstStyle/>
          <a:p>
            <a:pPr marL="0" indent="355600" eaLnBrk="1" hangingPunct="1">
              <a:buFont typeface="Arial" panose="020B0604020202020204" pitchFamily="34" charset="0"/>
              <a:buNone/>
            </a:pPr>
            <a:r>
              <a:rPr lang="pt-BR" altLang="pt-BR" sz="2400" dirty="0" smtClean="0"/>
              <a:t>O mito é um  discurso fundante de uma sociedade, possibilita a organização do modo de vida dos seus membros através da cultura. </a:t>
            </a:r>
          </a:p>
          <a:p>
            <a:pPr marL="0" indent="355600" eaLnBrk="1" hangingPunct="1">
              <a:buFont typeface="Arial" panose="020B0604020202020204" pitchFamily="34" charset="0"/>
              <a:buNone/>
            </a:pPr>
            <a:r>
              <a:rPr lang="pt-BR" altLang="pt-BR" sz="2400" dirty="0" smtClean="0"/>
              <a:t>Todas as pessoas que participam da sociedade possuem uma identidade cultural, e esta é construída através do processo de socialização vivenciado nas diversas instituições sociais.</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ítulo 1"/>
          <p:cNvSpPr>
            <a:spLocks noGrp="1"/>
          </p:cNvSpPr>
          <p:nvPr>
            <p:ph type="title"/>
          </p:nvPr>
        </p:nvSpPr>
        <p:spPr>
          <a:xfrm>
            <a:off x="323850" y="1123950"/>
            <a:ext cx="3312046" cy="792163"/>
          </a:xfrm>
        </p:spPr>
        <p:txBody>
          <a:bodyPr>
            <a:normAutofit fontScale="90000"/>
          </a:bodyPr>
          <a:lstStyle/>
          <a:p>
            <a:pPr eaLnBrk="1" hangingPunct="1"/>
            <a:r>
              <a:rPr lang="pt-BR" altLang="pt-BR" sz="4000" dirty="0" smtClean="0"/>
              <a:t>Enculturação</a:t>
            </a:r>
          </a:p>
        </p:txBody>
      </p:sp>
      <p:sp>
        <p:nvSpPr>
          <p:cNvPr id="21507" name="Espaço Reservado para Texto 3"/>
          <p:cNvSpPr>
            <a:spLocks noGrp="1"/>
          </p:cNvSpPr>
          <p:nvPr>
            <p:ph type="body" sz="half" idx="2"/>
          </p:nvPr>
        </p:nvSpPr>
        <p:spPr>
          <a:xfrm>
            <a:off x="322263" y="2217738"/>
            <a:ext cx="3744912" cy="3732212"/>
          </a:xfrm>
        </p:spPr>
        <p:txBody>
          <a:bodyPr>
            <a:normAutofit lnSpcReduction="10000"/>
          </a:bodyPr>
          <a:lstStyle/>
          <a:p>
            <a:pPr eaLnBrk="1" hangingPunct="1">
              <a:buFont typeface="Arial" charset="0"/>
              <a:buNone/>
              <a:defRPr/>
            </a:pPr>
            <a:r>
              <a:rPr lang="pt-BR" sz="2400" dirty="0" smtClean="0"/>
              <a:t>Interiorização  ou inculcação de uma cultura. </a:t>
            </a:r>
          </a:p>
          <a:p>
            <a:pPr eaLnBrk="1" hangingPunct="1">
              <a:buFont typeface="Arial" charset="0"/>
              <a:buNone/>
              <a:defRPr/>
            </a:pPr>
            <a:endParaRPr lang="pt-BR" sz="2000" dirty="0" smtClean="0"/>
          </a:p>
          <a:p>
            <a:pPr eaLnBrk="1" hangingPunct="1">
              <a:buFont typeface="Arial" charset="0"/>
              <a:buNone/>
              <a:defRPr/>
            </a:pPr>
            <a:r>
              <a:rPr lang="pt-BR" sz="2000" dirty="0" smtClean="0"/>
              <a:t>Exemplo:</a:t>
            </a:r>
          </a:p>
          <a:p>
            <a:pPr eaLnBrk="1" hangingPunct="1">
              <a:buFont typeface="Arial" charset="0"/>
              <a:buNone/>
              <a:defRPr/>
            </a:pPr>
            <a:endParaRPr lang="pt-BR" sz="800" dirty="0" smtClean="0"/>
          </a:p>
          <a:p>
            <a:pPr indent="355600" eaLnBrk="1" hangingPunct="1">
              <a:buFont typeface="Arial" charset="0"/>
              <a:buNone/>
              <a:defRPr/>
            </a:pPr>
            <a:r>
              <a:rPr lang="pt-BR" sz="2000" dirty="0" smtClean="0"/>
              <a:t>Os nativos brasileiros foram/são obrigados a aprender a língua portuguesa imposta como “idioma oficial”.</a:t>
            </a:r>
          </a:p>
        </p:txBody>
      </p:sp>
      <p:pic>
        <p:nvPicPr>
          <p:cNvPr id="34821" name="Picture 8" descr="File:Olinda-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463" y="2451100"/>
            <a:ext cx="4611687"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CaixaDeTexto 7"/>
          <p:cNvSpPr txBox="1">
            <a:spLocks noChangeArrowheads="1"/>
          </p:cNvSpPr>
          <p:nvPr/>
        </p:nvSpPr>
        <p:spPr bwMode="auto">
          <a:xfrm>
            <a:off x="4208463" y="1954213"/>
            <a:ext cx="3529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b="1"/>
              <a:t>Catedral da Sé – Olinda - PE</a:t>
            </a:r>
          </a:p>
        </p:txBody>
      </p:sp>
      <p:sp>
        <p:nvSpPr>
          <p:cNvPr id="34823" name="Rectangle 2"/>
          <p:cNvSpPr>
            <a:spLocks noChangeArrowheads="1"/>
          </p:cNvSpPr>
          <p:nvPr/>
        </p:nvSpPr>
        <p:spPr bwMode="auto">
          <a:xfrm>
            <a:off x="4208463" y="5400675"/>
            <a:ext cx="457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Delma Paz / Creative Commons Atribuição 2.0 Genérica</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ítulo 1"/>
          <p:cNvSpPr>
            <a:spLocks noGrp="1"/>
          </p:cNvSpPr>
          <p:nvPr>
            <p:ph type="title"/>
          </p:nvPr>
        </p:nvSpPr>
        <p:spPr>
          <a:xfrm>
            <a:off x="323850" y="1268413"/>
            <a:ext cx="3036888" cy="792162"/>
          </a:xfrm>
        </p:spPr>
        <p:txBody>
          <a:bodyPr>
            <a:normAutofit fontScale="90000"/>
          </a:bodyPr>
          <a:lstStyle/>
          <a:p>
            <a:pPr eaLnBrk="1" hangingPunct="1"/>
            <a:r>
              <a:rPr lang="pt-BR" altLang="pt-BR" sz="4400" smtClean="0"/>
              <a:t>Subcultura</a:t>
            </a:r>
          </a:p>
        </p:txBody>
      </p:sp>
      <p:sp>
        <p:nvSpPr>
          <p:cNvPr id="22532" name="Espaço Reservado para Texto 3"/>
          <p:cNvSpPr>
            <a:spLocks noGrp="1"/>
          </p:cNvSpPr>
          <p:nvPr>
            <p:ph type="body" sz="half" idx="2"/>
          </p:nvPr>
        </p:nvSpPr>
        <p:spPr>
          <a:xfrm>
            <a:off x="322263" y="2360613"/>
            <a:ext cx="3241675" cy="3948112"/>
          </a:xfrm>
        </p:spPr>
        <p:txBody>
          <a:bodyPr>
            <a:normAutofit fontScale="92500" lnSpcReduction="10000"/>
          </a:bodyPr>
          <a:lstStyle/>
          <a:p>
            <a:pPr indent="273050" eaLnBrk="1" hangingPunct="1">
              <a:buFont typeface="Arial" charset="0"/>
              <a:buNone/>
              <a:defRPr/>
            </a:pPr>
            <a:r>
              <a:rPr lang="pt-BR" sz="2000" dirty="0" smtClean="0"/>
              <a:t>Caracterizada como grupos sociais específicos, seja por faixa etária, categoria profissional ou grupos religiosos.</a:t>
            </a:r>
          </a:p>
          <a:p>
            <a:pPr indent="273050" eaLnBrk="1" hangingPunct="1">
              <a:buFont typeface="Arial" charset="0"/>
              <a:buNone/>
              <a:defRPr/>
            </a:pPr>
            <a:endParaRPr lang="pt-BR" sz="800" dirty="0" smtClean="0"/>
          </a:p>
          <a:p>
            <a:pPr indent="273050" eaLnBrk="1" hangingPunct="1">
              <a:buFont typeface="Arial" charset="0"/>
              <a:buNone/>
              <a:defRPr/>
            </a:pPr>
            <a:r>
              <a:rPr lang="pt-BR" sz="2000" dirty="0" smtClean="0"/>
              <a:t> Nossa identidade cultural é forjada em diversas subculturas.</a:t>
            </a:r>
          </a:p>
          <a:p>
            <a:pPr eaLnBrk="1" hangingPunct="1">
              <a:buFont typeface="Arial" charset="0"/>
              <a:buNone/>
              <a:defRPr/>
            </a:pPr>
            <a:endParaRPr lang="pt-BR" sz="2000" dirty="0" smtClean="0"/>
          </a:p>
          <a:p>
            <a:pPr eaLnBrk="1" hangingPunct="1">
              <a:buFont typeface="Arial" charset="0"/>
              <a:buNone/>
              <a:defRPr/>
            </a:pPr>
            <a:r>
              <a:rPr lang="pt-BR" sz="2000" dirty="0" smtClean="0"/>
              <a:t>Ex.: Os grupos de arquitetos.</a:t>
            </a:r>
          </a:p>
        </p:txBody>
      </p:sp>
      <p:sp>
        <p:nvSpPr>
          <p:cNvPr id="35845" name="Rectangle 1"/>
          <p:cNvSpPr>
            <a:spLocks noChangeArrowheads="1"/>
          </p:cNvSpPr>
          <p:nvPr/>
        </p:nvSpPr>
        <p:spPr bwMode="auto">
          <a:xfrm>
            <a:off x="3600450" y="6021388"/>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anna carol / Creative Commons Attribution 2.0 Generic</a:t>
            </a:r>
          </a:p>
        </p:txBody>
      </p:sp>
      <p:pic>
        <p:nvPicPr>
          <p:cNvPr id="35846" name="Picture 8" descr="File:Catedral de Brasília - ang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925" y="2139950"/>
            <a:ext cx="517525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CaixaDeTexto 4"/>
          <p:cNvSpPr txBox="1">
            <a:spLocks noChangeArrowheads="1"/>
          </p:cNvSpPr>
          <p:nvPr/>
        </p:nvSpPr>
        <p:spPr bwMode="auto">
          <a:xfrm>
            <a:off x="3708400" y="1616075"/>
            <a:ext cx="5184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400" b="1"/>
              <a:t>Interior da Catedral de Brasília projetada  por Oscar Niemeyer  </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ítulo 4"/>
          <p:cNvSpPr>
            <a:spLocks noGrp="1"/>
          </p:cNvSpPr>
          <p:nvPr>
            <p:ph type="title"/>
          </p:nvPr>
        </p:nvSpPr>
        <p:spPr>
          <a:xfrm>
            <a:off x="428625" y="1011238"/>
            <a:ext cx="8258175" cy="917575"/>
          </a:xfrm>
        </p:spPr>
        <p:txBody>
          <a:bodyPr/>
          <a:lstStyle/>
          <a:p>
            <a:pPr eaLnBrk="1" hangingPunct="1"/>
            <a:r>
              <a:rPr lang="pt-BR" altLang="pt-BR" b="1" smtClean="0"/>
              <a:t>Etnocentrismo </a:t>
            </a:r>
          </a:p>
        </p:txBody>
      </p:sp>
      <p:sp>
        <p:nvSpPr>
          <p:cNvPr id="24579" name="Espaço Reservado para Conteúdo 7"/>
          <p:cNvSpPr>
            <a:spLocks noGrp="1"/>
          </p:cNvSpPr>
          <p:nvPr>
            <p:ph idx="1"/>
          </p:nvPr>
        </p:nvSpPr>
        <p:spPr>
          <a:xfrm>
            <a:off x="428625" y="2071688"/>
            <a:ext cx="8258175" cy="4054475"/>
          </a:xfrm>
        </p:spPr>
        <p:txBody>
          <a:bodyPr>
            <a:normAutofit fontScale="92500" lnSpcReduction="10000"/>
          </a:bodyPr>
          <a:lstStyle/>
          <a:p>
            <a:pPr marL="0" indent="627063" algn="just" eaLnBrk="1" hangingPunct="1">
              <a:buFont typeface="Arial" charset="0"/>
              <a:buNone/>
              <a:defRPr/>
            </a:pPr>
            <a:r>
              <a:rPr lang="pt-BR" sz="2800" dirty="0" smtClean="0"/>
              <a:t>Segundo Anthony </a:t>
            </a:r>
            <a:r>
              <a:rPr lang="pt-BR" sz="2800" dirty="0" err="1" smtClean="0"/>
              <a:t>Giddens</a:t>
            </a:r>
            <a:r>
              <a:rPr lang="pt-BR" sz="2800" dirty="0" smtClean="0"/>
              <a:t>, o etnocentrismo “é a prática de julgar as outras culturas comparando-as com a nossa.” </a:t>
            </a:r>
          </a:p>
          <a:p>
            <a:pPr marL="0" indent="627063" algn="just" eaLnBrk="1" hangingPunct="1">
              <a:buFont typeface="Arial" charset="0"/>
              <a:buNone/>
              <a:defRPr/>
            </a:pPr>
            <a:endParaRPr lang="pt-BR" sz="1000" dirty="0" smtClean="0"/>
          </a:p>
          <a:p>
            <a:pPr marL="0" indent="627063" algn="just" eaLnBrk="1" hangingPunct="1">
              <a:buFont typeface="Arial" charset="0"/>
              <a:buNone/>
              <a:defRPr/>
            </a:pPr>
            <a:r>
              <a:rPr lang="pt-BR" sz="2800" dirty="0" smtClean="0"/>
              <a:t>Para combater  o etnocentrismo, “o papel do sociólogo é evitar  ‘respostas automáticas’ e examinar questões complexas cuidadosamente a partir de tantos ângulos diferentes quanto possível”.</a:t>
            </a:r>
          </a:p>
          <a:p>
            <a:pPr algn="just" eaLnBrk="1" hangingPunct="1">
              <a:buFont typeface="Arial" charset="0"/>
              <a:buNone/>
              <a:defRPr/>
            </a:pPr>
            <a:r>
              <a:rPr lang="pt-BR" sz="2800" dirty="0" smtClean="0"/>
              <a:t>                                                </a:t>
            </a:r>
            <a:r>
              <a:rPr lang="pt-BR" sz="2800" dirty="0" smtClean="0"/>
              <a:t>(</a:t>
            </a:r>
            <a:r>
              <a:rPr lang="pt-BR" sz="2800" dirty="0" smtClean="0"/>
              <a:t>GIDDENS, 2005, p.44)</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ítulo 1"/>
          <p:cNvSpPr>
            <a:spLocks noGrp="1"/>
          </p:cNvSpPr>
          <p:nvPr>
            <p:ph type="title"/>
          </p:nvPr>
        </p:nvSpPr>
        <p:spPr>
          <a:xfrm>
            <a:off x="323850" y="1184275"/>
            <a:ext cx="2997200" cy="588963"/>
          </a:xfrm>
        </p:spPr>
        <p:txBody>
          <a:bodyPr>
            <a:normAutofit fontScale="90000"/>
          </a:bodyPr>
          <a:lstStyle/>
          <a:p>
            <a:pPr eaLnBrk="1" hangingPunct="1"/>
            <a:r>
              <a:rPr lang="pt-BR" altLang="pt-BR" sz="3600" smtClean="0"/>
              <a:t>Etnocentrismo</a:t>
            </a:r>
          </a:p>
        </p:txBody>
      </p:sp>
      <p:sp>
        <p:nvSpPr>
          <p:cNvPr id="37891" name="Espaço Reservado para Texto 3"/>
          <p:cNvSpPr>
            <a:spLocks noGrp="1"/>
          </p:cNvSpPr>
          <p:nvPr>
            <p:ph type="body" sz="half" idx="2"/>
          </p:nvPr>
        </p:nvSpPr>
        <p:spPr>
          <a:xfrm>
            <a:off x="323850" y="1989138"/>
            <a:ext cx="3887788" cy="4535487"/>
          </a:xfrm>
        </p:spPr>
        <p:txBody>
          <a:bodyPr>
            <a:normAutofit lnSpcReduction="10000"/>
          </a:bodyPr>
          <a:lstStyle/>
          <a:p>
            <a:pPr indent="273050" eaLnBrk="1" hangingPunct="1"/>
            <a:r>
              <a:rPr lang="pt-BR" altLang="pt-BR" sz="1800" smtClean="0"/>
              <a:t> Réplica da Pietà de Michelangelo exposta na catedral de Brasília.</a:t>
            </a:r>
          </a:p>
          <a:p>
            <a:pPr indent="273050" eaLnBrk="1" hangingPunct="1"/>
            <a:r>
              <a:rPr lang="pt-BR" altLang="pt-BR" sz="1800" smtClean="0"/>
              <a:t>Por muitos anos no Brasil, a cultura europeia foi admirada como a mais bonita e valorizada comercialmente. Grandes artistas brasileiros, perceberam o valor do traço clássico na técnica artística, porém abandonaram as ideias de centralismo  único, e buscaram criar através da sua identidade cultural brasileira novas obras, foram eles: Portinari, Di Cavalcanti, Tarsila do Amaral, dentre outros.</a:t>
            </a:r>
          </a:p>
        </p:txBody>
      </p:sp>
      <p:pic>
        <p:nvPicPr>
          <p:cNvPr id="37893" name="Picture 7" descr="File:Pieta brasil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060575"/>
            <a:ext cx="46069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5"/>
          <p:cNvSpPr>
            <a:spLocks noChangeArrowheads="1"/>
          </p:cNvSpPr>
          <p:nvPr/>
        </p:nvSpPr>
        <p:spPr bwMode="auto">
          <a:xfrm>
            <a:off x="4284663" y="5538788"/>
            <a:ext cx="46069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t-BR" sz="1000"/>
              <a:t>Imagem: Eduardo.Coutinho / Creative Commons Attribution-Share Alike 2.0 Generic</a:t>
            </a:r>
            <a:endParaRPr lang="pt-BR" altLang="pt-BR" sz="100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ítulo 4"/>
          <p:cNvSpPr>
            <a:spLocks noGrp="1"/>
          </p:cNvSpPr>
          <p:nvPr>
            <p:ph type="title"/>
          </p:nvPr>
        </p:nvSpPr>
        <p:spPr>
          <a:xfrm>
            <a:off x="468313" y="1123950"/>
            <a:ext cx="8218487" cy="863600"/>
          </a:xfrm>
        </p:spPr>
        <p:txBody>
          <a:bodyPr>
            <a:normAutofit fontScale="90000"/>
          </a:bodyPr>
          <a:lstStyle/>
          <a:p>
            <a:r>
              <a:rPr lang="pt-BR" altLang="pt-BR" sz="3600" b="1" smtClean="0"/>
              <a:t>O Etnocentrismo leva a deformações na formação da identidade cultural</a:t>
            </a:r>
          </a:p>
        </p:txBody>
      </p:sp>
      <p:sp>
        <p:nvSpPr>
          <p:cNvPr id="38915" name="Espaço Reservado para Texto 5"/>
          <p:cNvSpPr>
            <a:spLocks noGrp="1"/>
          </p:cNvSpPr>
          <p:nvPr>
            <p:ph type="body" idx="1"/>
          </p:nvPr>
        </p:nvSpPr>
        <p:spPr>
          <a:xfrm>
            <a:off x="530225" y="2306638"/>
            <a:ext cx="4029075" cy="546100"/>
          </a:xfrm>
        </p:spPr>
        <p:txBody>
          <a:bodyPr/>
          <a:lstStyle/>
          <a:p>
            <a:r>
              <a:rPr lang="pt-BR" altLang="pt-BR" smtClean="0"/>
              <a:t>                     Homofobia</a:t>
            </a:r>
          </a:p>
        </p:txBody>
      </p:sp>
      <p:sp>
        <p:nvSpPr>
          <p:cNvPr id="38916" name="Espaço Reservado para Texto 7"/>
          <p:cNvSpPr>
            <a:spLocks noGrp="1"/>
          </p:cNvSpPr>
          <p:nvPr>
            <p:ph type="body" sz="quarter" idx="3"/>
          </p:nvPr>
        </p:nvSpPr>
        <p:spPr>
          <a:xfrm>
            <a:off x="4921250" y="2306638"/>
            <a:ext cx="4043363" cy="546100"/>
          </a:xfrm>
        </p:spPr>
        <p:txBody>
          <a:bodyPr/>
          <a:lstStyle/>
          <a:p>
            <a:r>
              <a:rPr lang="pt-BR" altLang="pt-BR" smtClean="0"/>
              <a:t>                    Nazismo</a:t>
            </a:r>
          </a:p>
        </p:txBody>
      </p:sp>
      <p:pic>
        <p:nvPicPr>
          <p:cNvPr id="38918" name="Picture 16" descr="File:Homo sex is immo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9972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0" descr="File:Flag of the NSDAP (1920–1945).svg"/>
          <p:cNvPicPr>
            <a:picLocks noChangeAspect="1" noChangeArrowheads="1"/>
          </p:cNvPicPr>
          <p:nvPr/>
        </p:nvPicPr>
        <p:blipFill>
          <a:blip r:embed="rId3">
            <a:extLst>
              <a:ext uri="{28A0092B-C50C-407E-A947-70E740481C1C}">
                <a14:useLocalDpi xmlns:a14="http://schemas.microsoft.com/office/drawing/2010/main" val="0"/>
              </a:ext>
            </a:extLst>
          </a:blip>
          <a:srcRect l="19913" r="19501"/>
          <a:stretch>
            <a:fillRect/>
          </a:stretch>
        </p:blipFill>
        <p:spPr bwMode="auto">
          <a:xfrm>
            <a:off x="5254625" y="2997200"/>
            <a:ext cx="32321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3"/>
          <p:cNvSpPr>
            <a:spLocks noChangeArrowheads="1"/>
          </p:cNvSpPr>
          <p:nvPr/>
        </p:nvSpPr>
        <p:spPr bwMode="auto">
          <a:xfrm>
            <a:off x="5183188" y="6197600"/>
            <a:ext cx="26241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Unknown Author /  Public Domain</a:t>
            </a:r>
          </a:p>
        </p:txBody>
      </p:sp>
      <p:sp>
        <p:nvSpPr>
          <p:cNvPr id="38921" name="Rectangle 4"/>
          <p:cNvSpPr>
            <a:spLocks noChangeArrowheads="1"/>
          </p:cNvSpPr>
          <p:nvPr/>
        </p:nvSpPr>
        <p:spPr bwMode="auto">
          <a:xfrm>
            <a:off x="611188" y="6207125"/>
            <a:ext cx="43608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t-BR" sz="1000"/>
              <a:t>Imagem: Benj / Creative Commons Attribution 2.0 Generic</a:t>
            </a:r>
            <a:endParaRPr lang="pt-BR" altLang="pt-BR" sz="100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ítulo 6"/>
          <p:cNvSpPr>
            <a:spLocks noGrp="1"/>
          </p:cNvSpPr>
          <p:nvPr>
            <p:ph type="title"/>
          </p:nvPr>
        </p:nvSpPr>
        <p:spPr>
          <a:xfrm>
            <a:off x="468313" y="1125538"/>
            <a:ext cx="8218487" cy="868362"/>
          </a:xfrm>
        </p:spPr>
        <p:txBody>
          <a:bodyPr>
            <a:normAutofit fontScale="90000"/>
          </a:bodyPr>
          <a:lstStyle/>
          <a:p>
            <a:r>
              <a:rPr lang="pt-BR" altLang="pt-BR" sz="3600" b="1" smtClean="0"/>
              <a:t>Identidade Cultural na Pós-Modernidade </a:t>
            </a:r>
          </a:p>
        </p:txBody>
      </p:sp>
      <p:sp>
        <p:nvSpPr>
          <p:cNvPr id="39939" name="Espaço Reservado para Conteúdo 7"/>
          <p:cNvSpPr>
            <a:spLocks noGrp="1"/>
          </p:cNvSpPr>
          <p:nvPr>
            <p:ph idx="1"/>
          </p:nvPr>
        </p:nvSpPr>
        <p:spPr>
          <a:xfrm>
            <a:off x="468313" y="2171700"/>
            <a:ext cx="8218487" cy="4281488"/>
          </a:xfrm>
        </p:spPr>
        <p:txBody>
          <a:bodyPr>
            <a:normAutofit fontScale="92500"/>
          </a:bodyPr>
          <a:lstStyle/>
          <a:p>
            <a:pPr marL="0" algn="just">
              <a:buFont typeface="Arial" panose="020B0604020202020204" pitchFamily="34" charset="0"/>
              <a:buNone/>
            </a:pPr>
            <a:r>
              <a:rPr lang="pt-BR" altLang="pt-BR" sz="2800" smtClean="0"/>
              <a:t>“No mundo atual, temos oportunidades sem precedentes de moldar a nós mesmos e de criar nossas próprias identidades. Somos nosso melhor recurso para definir o que somos, de onde viemos e para onde vamos. [...] O mundo moderno força a que encontremos a nós mesmos. Por meio de nossa capacidade como seres humanos autoconscientes, constantemente criamos e recriamos nossas identidades.”                                   (GIDDENS, 2005, p.44)</a:t>
            </a:r>
            <a:endParaRPr lang="pt-BR" altLang="pt-BR" smtClean="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Atividades</a:t>
            </a:r>
            <a:endParaRPr lang="pt-BR" dirty="0"/>
          </a:p>
        </p:txBody>
      </p:sp>
      <p:sp>
        <p:nvSpPr>
          <p:cNvPr id="3" name="Espaço Reservado para Conteúdo 2"/>
          <p:cNvSpPr>
            <a:spLocks noGrp="1"/>
          </p:cNvSpPr>
          <p:nvPr>
            <p:ph idx="1"/>
          </p:nvPr>
        </p:nvSpPr>
        <p:spPr>
          <a:xfrm>
            <a:off x="1942415" y="2133600"/>
            <a:ext cx="6591985" cy="3743672"/>
          </a:xfrm>
        </p:spPr>
        <p:txBody>
          <a:bodyPr>
            <a:normAutofit/>
          </a:bodyPr>
          <a:lstStyle/>
          <a:p>
            <a:r>
              <a:rPr lang="pt-BR" sz="2400" dirty="0" smtClean="0"/>
              <a:t>1) Observe</a:t>
            </a:r>
            <a:r>
              <a:rPr lang="pt-BR" sz="2400" dirty="0"/>
              <a:t>, no seu meio e nas suas atitudes cotidianas, as influências que os meios de comunicação, através da publicidade, exercem em você e nas pessoas, sem nenhum tipo de discriminação. Descreva-as e discuta alternativas para a construção de um senso crítico. Registre suas ideias abaixo</a:t>
            </a:r>
            <a:r>
              <a:rPr lang="pt-BR" sz="2400" dirty="0" smtClean="0"/>
              <a:t>.</a:t>
            </a:r>
          </a:p>
        </p:txBody>
      </p:sp>
    </p:spTree>
    <p:extLst>
      <p:ext uri="{BB962C8B-B14F-4D97-AF65-F5344CB8AC3E}">
        <p14:creationId xmlns:p14="http://schemas.microsoft.com/office/powerpoint/2010/main" val="149879493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43609" y="764704"/>
            <a:ext cx="7490792" cy="5146518"/>
          </a:xfrm>
        </p:spPr>
        <p:txBody>
          <a:bodyPr/>
          <a:lstStyle/>
          <a:p>
            <a:r>
              <a:rPr lang="pt-BR" sz="2400" dirty="0"/>
              <a:t>1) Observe, no seu meio e nas suas atitudes cotidianas, as influências que os meios de comunicação, através da publicidade, exercem em você e nas pessoas, sem nenhum tipo de discriminação. Descreva-as e discuta alternativas para a construção de um senso crítico. Registre suas ideias abaixo.</a:t>
            </a:r>
          </a:p>
          <a:p>
            <a:r>
              <a:rPr lang="pt-BR" sz="2400" dirty="0">
                <a:effectLst>
                  <a:outerShdw blurRad="38100" dist="38100" dir="2700000" algn="tl">
                    <a:srgbClr val="000000">
                      <a:alpha val="43137"/>
                    </a:srgbClr>
                  </a:outerShdw>
                </a:effectLst>
              </a:rPr>
              <a:t>R - A publicidade através dos meios de comunicação influencia muito nossas vidas. Nos deixa mais suscetíveis ao consumismo. E nossa sociedade capitalista, por intermédio da mídia exacerba ainda mais essa situação.</a:t>
            </a:r>
          </a:p>
          <a:p>
            <a:endParaRPr lang="pt-BR" dirty="0"/>
          </a:p>
        </p:txBody>
      </p:sp>
    </p:spTree>
    <p:extLst>
      <p:ext uri="{BB962C8B-B14F-4D97-AF65-F5344CB8AC3E}">
        <p14:creationId xmlns:p14="http://schemas.microsoft.com/office/powerpoint/2010/main" val="72479334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42415" y="404664"/>
            <a:ext cx="6591985" cy="5506558"/>
          </a:xfrm>
        </p:spPr>
        <p:txBody>
          <a:bodyPr>
            <a:normAutofit/>
          </a:bodyPr>
          <a:lstStyle/>
          <a:p>
            <a:r>
              <a:rPr lang="pt-BR" sz="3200" dirty="0" smtClean="0"/>
              <a:t>2) A </a:t>
            </a:r>
            <a:r>
              <a:rPr lang="pt-BR" sz="3200" dirty="0"/>
              <a:t>diversidade cultural que esteve presente na origem e na formação do Brasil ainda caracteriza nossa sociedade. Cite três elementos que atestam essa diversidade e comente cada um deles</a:t>
            </a:r>
            <a:r>
              <a:rPr lang="pt-BR" sz="3200" dirty="0" smtClean="0"/>
              <a:t>.</a:t>
            </a:r>
          </a:p>
        </p:txBody>
      </p:sp>
    </p:spTree>
    <p:extLst>
      <p:ext uri="{BB962C8B-B14F-4D97-AF65-F5344CB8AC3E}">
        <p14:creationId xmlns:p14="http://schemas.microsoft.com/office/powerpoint/2010/main" val="191115289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42415" y="836712"/>
            <a:ext cx="6591985" cy="5074510"/>
          </a:xfrm>
        </p:spPr>
        <p:txBody>
          <a:bodyPr/>
          <a:lstStyle/>
          <a:p>
            <a:r>
              <a:rPr lang="pt-BR" sz="2800" dirty="0"/>
              <a:t>2) A diversidade cultural que esteve presente na origem e na formação do Brasil ainda caracteriza nossa sociedade. Cite três elementos que atestam essa diversidade e comente cada um deles.</a:t>
            </a:r>
          </a:p>
          <a:p>
            <a:r>
              <a:rPr lang="pt-BR" sz="2800" dirty="0">
                <a:effectLst>
                  <a:outerShdw blurRad="38100" dist="38100" dir="2700000" algn="tl">
                    <a:srgbClr val="000000">
                      <a:alpha val="43137"/>
                    </a:srgbClr>
                  </a:outerShdw>
                </a:effectLst>
              </a:rPr>
              <a:t>R - Pode-se mencionar a diversidade religiosa, artística, linguística, étnica, </a:t>
            </a:r>
            <a:r>
              <a:rPr lang="pt-BR" sz="2800" dirty="0" err="1">
                <a:effectLst>
                  <a:outerShdw blurRad="38100" dist="38100" dir="2700000" algn="tl">
                    <a:srgbClr val="000000">
                      <a:alpha val="43137"/>
                    </a:srgbClr>
                  </a:outerShdw>
                </a:effectLst>
              </a:rPr>
              <a:t>etc</a:t>
            </a:r>
            <a:endParaRPr lang="pt-BR" sz="2800" dirty="0">
              <a:effectLst>
                <a:outerShdw blurRad="38100" dist="38100" dir="2700000" algn="tl">
                  <a:srgbClr val="000000">
                    <a:alpha val="43137"/>
                  </a:srgbClr>
                </a:outerShdw>
              </a:effectLst>
            </a:endParaRPr>
          </a:p>
          <a:p>
            <a:endParaRPr lang="pt-BR" dirty="0"/>
          </a:p>
        </p:txBody>
      </p:sp>
    </p:spTree>
    <p:extLst>
      <p:ext uri="{BB962C8B-B14F-4D97-AF65-F5344CB8AC3E}">
        <p14:creationId xmlns:p14="http://schemas.microsoft.com/office/powerpoint/2010/main" val="148753702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ítulo 1"/>
          <p:cNvSpPr>
            <a:spLocks noGrp="1"/>
          </p:cNvSpPr>
          <p:nvPr>
            <p:ph type="title"/>
          </p:nvPr>
        </p:nvSpPr>
        <p:spPr>
          <a:xfrm>
            <a:off x="468313" y="908050"/>
            <a:ext cx="8218487" cy="868363"/>
          </a:xfrm>
        </p:spPr>
        <p:txBody>
          <a:bodyPr>
            <a:normAutofit fontScale="90000"/>
          </a:bodyPr>
          <a:lstStyle/>
          <a:p>
            <a:r>
              <a:rPr lang="pt-BR" altLang="pt-BR" b="1" smtClean="0"/>
              <a:t/>
            </a:r>
            <a:br>
              <a:rPr lang="pt-BR" altLang="pt-BR" b="1" smtClean="0"/>
            </a:br>
            <a:r>
              <a:rPr lang="pt-BR" altLang="pt-BR" b="1" smtClean="0"/>
              <a:t>Identidade Cultural</a:t>
            </a:r>
          </a:p>
        </p:txBody>
      </p:sp>
      <p:sp>
        <p:nvSpPr>
          <p:cNvPr id="5123" name="Espaço Reservado para Conteúdo 2"/>
          <p:cNvSpPr>
            <a:spLocks noGrp="1"/>
          </p:cNvSpPr>
          <p:nvPr>
            <p:ph idx="1"/>
          </p:nvPr>
        </p:nvSpPr>
        <p:spPr>
          <a:xfrm>
            <a:off x="530225" y="2205038"/>
            <a:ext cx="8218488" cy="3921125"/>
          </a:xfrm>
        </p:spPr>
        <p:txBody>
          <a:bodyPr/>
          <a:lstStyle/>
          <a:p>
            <a:pPr marL="0">
              <a:buFont typeface="Arial" charset="0"/>
              <a:buNone/>
              <a:defRPr/>
            </a:pPr>
            <a:endParaRPr lang="pt-BR" sz="2800" dirty="0" smtClean="0"/>
          </a:p>
          <a:p>
            <a:pPr marL="0" indent="450850">
              <a:buFont typeface="Arial" charset="0"/>
              <a:buNone/>
              <a:defRPr/>
            </a:pPr>
            <a:r>
              <a:rPr lang="pt-BR" sz="2800" dirty="0" smtClean="0"/>
              <a:t>É um processo de vivências sociais tecidas através do compartilhamento de patrimônios simbólicos e históricos, pelos quais nos sentimos pertencentes a um grupo ou a uma cultura específica.  </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75656" y="332656"/>
            <a:ext cx="7668343" cy="4680520"/>
          </a:xfrm>
        </p:spPr>
        <p:txBody>
          <a:bodyPr>
            <a:normAutofit/>
          </a:bodyPr>
          <a:lstStyle/>
          <a:p>
            <a:r>
              <a:rPr lang="pt-BR" sz="2800" dirty="0" smtClean="0"/>
              <a:t>3) A </a:t>
            </a:r>
            <a:r>
              <a:rPr lang="pt-BR" sz="2800" dirty="0"/>
              <a:t>relação entre Nós, grupo cultural e social ao qual se pertence, e os Outros, os que não fazem parte desse grupo, apresenta-se nos discursos através dos conceitos de universalismo, humanismo e etnocentrismo. A partir desta afirmação, explicite e desenvolva a relação entre etnocentrismo e universalismo</a:t>
            </a:r>
            <a:r>
              <a:rPr lang="pt-BR" sz="2800" dirty="0" smtClean="0"/>
              <a:t>.</a:t>
            </a:r>
          </a:p>
          <a:p>
            <a:pPr marL="0" indent="0">
              <a:buNone/>
            </a:pPr>
            <a:endParaRPr lang="pt-BR" dirty="0"/>
          </a:p>
        </p:txBody>
      </p:sp>
    </p:spTree>
    <p:extLst>
      <p:ext uri="{BB962C8B-B14F-4D97-AF65-F5344CB8AC3E}">
        <p14:creationId xmlns:p14="http://schemas.microsoft.com/office/powerpoint/2010/main" val="336716568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9592" y="332656"/>
            <a:ext cx="8244407" cy="6120680"/>
          </a:xfrm>
        </p:spPr>
        <p:txBody>
          <a:bodyPr>
            <a:normAutofit/>
          </a:bodyPr>
          <a:lstStyle/>
          <a:p>
            <a:r>
              <a:rPr lang="pt-BR" dirty="0"/>
              <a:t>3) A relação entre Nós, grupo cultural e social ao qual se pertence, e os Outros, os que não fazem parte desse grupo, apresenta-se nos discursos através dos conceitos de universalismo, humanismo e etnocentrismo. A partir desta afirmação, explicite e desenvolva a relação entre etnocentrismo e universalismo.</a:t>
            </a:r>
          </a:p>
          <a:p>
            <a:r>
              <a:rPr lang="pt-BR" dirty="0">
                <a:effectLst>
                  <a:outerShdw blurRad="38100" dist="38100" dir="2700000" algn="tl">
                    <a:srgbClr val="000000">
                      <a:alpha val="43137"/>
                    </a:srgbClr>
                  </a:outerShdw>
                </a:effectLst>
              </a:rPr>
              <a:t>R - Etnocentrismo é um conceito antropológico, que ocorre quando um determinado individuo ou grupo de pessoas, que têm os mesmos hábitos e caráter social, discrimina outro, julgando-se melhor, seja pela sua condição social, pelos diferentes hábitos ou manias, ou até mesmo por uma diferente forma de se vestir.</a:t>
            </a:r>
          </a:p>
          <a:p>
            <a:pPr marL="0" indent="0">
              <a:buNone/>
            </a:pPr>
            <a:r>
              <a:rPr lang="pt-BR" dirty="0">
                <a:effectLst>
                  <a:outerShdw blurRad="38100" dist="38100" dir="2700000" algn="tl">
                    <a:srgbClr val="000000">
                      <a:alpha val="43137"/>
                    </a:srgbClr>
                  </a:outerShdw>
                </a:effectLst>
              </a:rPr>
              <a:t>Essa avaliação é, por definição, preconceituosa, feita a partir de um ponto de vista específico. Basicamente, encontramos em tal posicionamento um grupo étnico considerar-se como superior a outro. Do ponto de vista intelectual, etnocentrismo é a dificuldade de pensar a diferença, de ver o mundo com os olhos dos outros.</a:t>
            </a:r>
          </a:p>
          <a:p>
            <a:pPr marL="0" indent="0">
              <a:buNone/>
            </a:pPr>
            <a:r>
              <a:rPr lang="pt-BR" dirty="0">
                <a:effectLst>
                  <a:outerShdw blurRad="38100" dist="38100" dir="2700000" algn="tl">
                    <a:srgbClr val="000000">
                      <a:alpha val="43137"/>
                    </a:srgbClr>
                  </a:outerShdw>
                </a:effectLst>
              </a:rPr>
              <a:t>Universalismo consiste no respeito e na valorização de culturas diferentes.</a:t>
            </a:r>
          </a:p>
          <a:p>
            <a:endParaRPr lang="pt-BR" dirty="0"/>
          </a:p>
        </p:txBody>
      </p:sp>
    </p:spTree>
    <p:extLst>
      <p:ext uri="{BB962C8B-B14F-4D97-AF65-F5344CB8AC3E}">
        <p14:creationId xmlns:p14="http://schemas.microsoft.com/office/powerpoint/2010/main" val="353579582"/>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ítulo 9"/>
          <p:cNvSpPr>
            <a:spLocks noGrp="1"/>
          </p:cNvSpPr>
          <p:nvPr>
            <p:ph type="title"/>
          </p:nvPr>
        </p:nvSpPr>
        <p:spPr>
          <a:xfrm>
            <a:off x="468313" y="1119188"/>
            <a:ext cx="8218487" cy="941387"/>
          </a:xfrm>
        </p:spPr>
        <p:txBody>
          <a:bodyPr/>
          <a:lstStyle/>
          <a:p>
            <a:r>
              <a:rPr lang="pt-BR" altLang="pt-BR" b="1" smtClean="0"/>
              <a:t>Referências Bibliográficas</a:t>
            </a:r>
          </a:p>
        </p:txBody>
      </p:sp>
      <p:sp>
        <p:nvSpPr>
          <p:cNvPr id="40963" name="Espaço Reservado para Conteúdo 10"/>
          <p:cNvSpPr>
            <a:spLocks noGrp="1"/>
          </p:cNvSpPr>
          <p:nvPr>
            <p:ph idx="1"/>
          </p:nvPr>
        </p:nvSpPr>
        <p:spPr>
          <a:xfrm>
            <a:off x="468313" y="2316163"/>
            <a:ext cx="8218487" cy="3992562"/>
          </a:xfrm>
        </p:spPr>
        <p:txBody>
          <a:bodyPr/>
          <a:lstStyle/>
          <a:p>
            <a:pPr marL="0" algn="just">
              <a:buFont typeface="Arial" panose="020B0604020202020204" pitchFamily="34" charset="0"/>
              <a:buNone/>
            </a:pPr>
            <a:r>
              <a:rPr lang="pt-BR" altLang="pt-BR" smtClean="0"/>
              <a:t>GIDDENS, Anthony. </a:t>
            </a:r>
            <a:r>
              <a:rPr lang="pt-BR" altLang="pt-BR" i="1" smtClean="0"/>
              <a:t>Sociologia</a:t>
            </a:r>
            <a:r>
              <a:rPr lang="pt-BR" altLang="pt-BR" smtClean="0"/>
              <a:t>. 4 ed. Porto Alegre:  Artmed, 2005. </a:t>
            </a:r>
          </a:p>
          <a:p>
            <a:pPr marL="0" algn="just">
              <a:buFont typeface="Arial" panose="020B0604020202020204" pitchFamily="34" charset="0"/>
              <a:buNone/>
            </a:pPr>
            <a:r>
              <a:rPr lang="pt-BR" altLang="pt-BR" smtClean="0"/>
              <a:t>MORIN, Edgar.  </a:t>
            </a:r>
            <a:r>
              <a:rPr lang="pt-BR" altLang="pt-BR" i="1" smtClean="0"/>
              <a:t>O Método 2</a:t>
            </a:r>
            <a:r>
              <a:rPr lang="pt-BR" altLang="pt-BR" smtClean="0"/>
              <a:t>. 3 ed. Porto Alegre: Sulina, 2005.</a:t>
            </a:r>
          </a:p>
          <a:p>
            <a:pPr marL="0" algn="just">
              <a:buFont typeface="Arial" panose="020B0604020202020204" pitchFamily="34" charset="0"/>
              <a:buNone/>
            </a:pPr>
            <a:r>
              <a:rPr lang="pt-BR" altLang="pt-BR" smtClean="0"/>
              <a:t>VILA NOVA, Sebastião. </a:t>
            </a:r>
            <a:r>
              <a:rPr lang="pt-BR" altLang="pt-BR" i="1" smtClean="0"/>
              <a:t>Introdução à Sociologia</a:t>
            </a:r>
            <a:r>
              <a:rPr lang="pt-BR" altLang="pt-BR" smtClean="0"/>
              <a:t>. São Paulo: Atlas, 1986. </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ítulo 3"/>
          <p:cNvSpPr>
            <a:spLocks noGrp="1"/>
          </p:cNvSpPr>
          <p:nvPr>
            <p:ph type="title"/>
          </p:nvPr>
        </p:nvSpPr>
        <p:spPr>
          <a:xfrm>
            <a:off x="250825" y="1341438"/>
            <a:ext cx="2854325" cy="431800"/>
          </a:xfrm>
        </p:spPr>
        <p:txBody>
          <a:bodyPr>
            <a:normAutofit fontScale="90000"/>
          </a:bodyPr>
          <a:lstStyle/>
          <a:p>
            <a:pPr eaLnBrk="1" hangingPunct="1"/>
            <a:r>
              <a:rPr lang="pt-BR" altLang="pt-BR" sz="2400" smtClean="0"/>
              <a:t>Identidade Cultural</a:t>
            </a:r>
          </a:p>
        </p:txBody>
      </p:sp>
      <p:sp>
        <p:nvSpPr>
          <p:cNvPr id="18435" name="Espaço Reservado para Texto 5"/>
          <p:cNvSpPr>
            <a:spLocks noGrp="1"/>
          </p:cNvSpPr>
          <p:nvPr>
            <p:ph type="body" sz="half" idx="2"/>
          </p:nvPr>
        </p:nvSpPr>
        <p:spPr>
          <a:xfrm>
            <a:off x="250825" y="2276475"/>
            <a:ext cx="3817938" cy="4641850"/>
          </a:xfrm>
        </p:spPr>
        <p:txBody>
          <a:bodyPr/>
          <a:lstStyle/>
          <a:p>
            <a:pPr indent="450850" eaLnBrk="1" hangingPunct="1"/>
            <a:r>
              <a:rPr lang="pt-BR" altLang="pt-BR" sz="1800" smtClean="0"/>
              <a:t>No processo de desenvolvimento psicossocial, cada indivíduo é socializado para interiorizar sua cultura, um caminho a trilhar.</a:t>
            </a:r>
          </a:p>
          <a:p>
            <a:pPr indent="450850" eaLnBrk="1" hangingPunct="1"/>
            <a:endParaRPr lang="pt-BR" altLang="pt-BR" sz="800" smtClean="0"/>
          </a:p>
          <a:p>
            <a:pPr indent="450850" eaLnBrk="1" hangingPunct="1"/>
            <a:r>
              <a:rPr lang="pt-BR" altLang="pt-BR" sz="1800" smtClean="0"/>
              <a:t>A cultura modela o indivíduo e é modelada por ele, conferindo-lhe uma identidade.</a:t>
            </a:r>
          </a:p>
          <a:p>
            <a:pPr indent="450850" eaLnBrk="1" hangingPunct="1"/>
            <a:endParaRPr lang="pt-BR" altLang="pt-BR" sz="800" smtClean="0"/>
          </a:p>
          <a:p>
            <a:pPr indent="450850" eaLnBrk="1" hangingPunct="1"/>
            <a:r>
              <a:rPr lang="pt-BR" altLang="pt-BR" sz="1800" smtClean="0"/>
              <a:t>É através da cultura que o ser humano aprende técnicas para dominar e controlar a natureza.</a:t>
            </a:r>
          </a:p>
        </p:txBody>
      </p:sp>
      <p:pic>
        <p:nvPicPr>
          <p:cNvPr id="18437" name="Picture 7" descr="File:08 tory railtrack ub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222500"/>
            <a:ext cx="467995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2"/>
          <p:cNvSpPr>
            <a:spLocks noChangeArrowheads="1"/>
          </p:cNvSpPr>
          <p:nvPr/>
        </p:nvSpPr>
        <p:spPr bwMode="auto">
          <a:xfrm>
            <a:off x="4068763" y="5732463"/>
            <a:ext cx="4967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BR" altLang="pt-BR" sz="1000"/>
              <a:t>Imagem: Tomasz Sienicki / GNU Free Documentation License</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ítulo 1"/>
          <p:cNvSpPr>
            <a:spLocks noGrp="1"/>
          </p:cNvSpPr>
          <p:nvPr>
            <p:ph type="title"/>
          </p:nvPr>
        </p:nvSpPr>
        <p:spPr>
          <a:xfrm>
            <a:off x="539750" y="1047750"/>
            <a:ext cx="8147050" cy="868363"/>
          </a:xfrm>
        </p:spPr>
        <p:txBody>
          <a:bodyPr/>
          <a:lstStyle/>
          <a:p>
            <a:pPr eaLnBrk="1" hangingPunct="1"/>
            <a:r>
              <a:rPr lang="pt-BR" altLang="pt-BR" b="1" smtClean="0"/>
              <a:t>Formação do Indivíduo</a:t>
            </a:r>
          </a:p>
        </p:txBody>
      </p:sp>
      <p:graphicFrame>
        <p:nvGraphicFramePr>
          <p:cNvPr id="8" name="Espaço Reservado para Conteúdo 7"/>
          <p:cNvGraphicFramePr>
            <a:graphicFrameLocks noGrp="1"/>
          </p:cNvGraphicFramePr>
          <p:nvPr>
            <p:ph idx="1"/>
          </p:nvPr>
        </p:nvGraphicFramePr>
        <p:xfrm>
          <a:off x="468313" y="2276475"/>
          <a:ext cx="8218487" cy="3849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ítulo 1"/>
          <p:cNvSpPr>
            <a:spLocks noGrp="1"/>
          </p:cNvSpPr>
          <p:nvPr>
            <p:ph type="title"/>
          </p:nvPr>
        </p:nvSpPr>
        <p:spPr>
          <a:xfrm>
            <a:off x="395288" y="1196975"/>
            <a:ext cx="8291512" cy="1008063"/>
          </a:xfrm>
        </p:spPr>
        <p:txBody>
          <a:bodyPr>
            <a:normAutofit fontScale="90000"/>
          </a:bodyPr>
          <a:lstStyle/>
          <a:p>
            <a:r>
              <a:rPr lang="pt-BR" altLang="pt-BR" sz="4000" b="1" smtClean="0"/>
              <a:t>Cultura – O Genos Social na Formação da Identidade</a:t>
            </a:r>
          </a:p>
        </p:txBody>
      </p:sp>
      <p:sp>
        <p:nvSpPr>
          <p:cNvPr id="20483" name="Espaço Reservado para Conteúdo 2"/>
          <p:cNvSpPr>
            <a:spLocks noGrp="1"/>
          </p:cNvSpPr>
          <p:nvPr>
            <p:ph idx="1"/>
          </p:nvPr>
        </p:nvSpPr>
        <p:spPr>
          <a:xfrm>
            <a:off x="468313" y="2747963"/>
            <a:ext cx="8218487" cy="3921125"/>
          </a:xfrm>
        </p:spPr>
        <p:txBody>
          <a:bodyPr/>
          <a:lstStyle/>
          <a:p>
            <a:pPr marL="0" indent="0" algn="just">
              <a:buFont typeface="Arial" panose="020B0604020202020204" pitchFamily="34" charset="0"/>
              <a:buNone/>
            </a:pPr>
            <a:r>
              <a:rPr lang="pt-BR" altLang="pt-BR" sz="2400" smtClean="0"/>
              <a:t>“A cultura aprende-se, reaprende-se, retransmite-se, reproduz-se de geração em geração. Não está inscrita nos genes, mas ao contrário, no espírito-cérebro dos seres humanos.”</a:t>
            </a:r>
          </a:p>
          <a:p>
            <a:pPr marL="0" indent="0" algn="just">
              <a:buFont typeface="Arial" panose="020B0604020202020204" pitchFamily="34" charset="0"/>
              <a:buNone/>
            </a:pPr>
            <a:endParaRPr lang="pt-BR" altLang="pt-BR" sz="1400" smtClean="0"/>
          </a:p>
          <a:p>
            <a:pPr marL="0" indent="0" algn="just">
              <a:buFont typeface="Arial" panose="020B0604020202020204" pitchFamily="34" charset="0"/>
              <a:buNone/>
            </a:pPr>
            <a:r>
              <a:rPr lang="pt-BR" altLang="pt-BR" sz="2400" smtClean="0"/>
              <a:t>“... o genos social conserva-se e reproduz-se numa e por uma comunidade de espírito-cérebros.”                        		  	                          (MORIN, 2005, p.273)</a:t>
            </a: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ítulo 9"/>
          <p:cNvSpPr>
            <a:spLocks noGrp="1"/>
          </p:cNvSpPr>
          <p:nvPr>
            <p:ph type="title"/>
          </p:nvPr>
        </p:nvSpPr>
        <p:spPr>
          <a:xfrm>
            <a:off x="468313" y="976313"/>
            <a:ext cx="8218487" cy="939800"/>
          </a:xfrm>
        </p:spPr>
        <p:txBody>
          <a:bodyPr/>
          <a:lstStyle/>
          <a:p>
            <a:r>
              <a:rPr lang="pt-BR" altLang="pt-BR" b="1" smtClean="0"/>
              <a:t>Quem produz cultura?</a:t>
            </a:r>
          </a:p>
        </p:txBody>
      </p:sp>
      <p:sp>
        <p:nvSpPr>
          <p:cNvPr id="21507" name="Espaço Reservado para Texto 10"/>
          <p:cNvSpPr>
            <a:spLocks noGrp="1"/>
          </p:cNvSpPr>
          <p:nvPr>
            <p:ph type="body" idx="1"/>
          </p:nvPr>
        </p:nvSpPr>
        <p:spPr>
          <a:xfrm>
            <a:off x="460375" y="2068513"/>
            <a:ext cx="4040188" cy="639762"/>
          </a:xfrm>
        </p:spPr>
        <p:txBody>
          <a:bodyPr/>
          <a:lstStyle/>
          <a:p>
            <a:r>
              <a:rPr lang="pt-BR" altLang="pt-BR" smtClean="0"/>
              <a:t>            “</a:t>
            </a:r>
            <a:r>
              <a:rPr lang="pt-BR" altLang="pt-BR" sz="2000" smtClean="0"/>
              <a:t>Genos” Biológico</a:t>
            </a:r>
          </a:p>
        </p:txBody>
      </p:sp>
      <p:sp>
        <p:nvSpPr>
          <p:cNvPr id="21508" name="Espaço Reservado para Texto 12"/>
          <p:cNvSpPr>
            <a:spLocks noGrp="1"/>
          </p:cNvSpPr>
          <p:nvPr>
            <p:ph type="body" sz="quarter" idx="3"/>
          </p:nvPr>
        </p:nvSpPr>
        <p:spPr>
          <a:xfrm>
            <a:off x="4633913" y="2060575"/>
            <a:ext cx="4041775" cy="639763"/>
          </a:xfrm>
        </p:spPr>
        <p:txBody>
          <a:bodyPr>
            <a:normAutofit fontScale="92500" lnSpcReduction="10000"/>
          </a:bodyPr>
          <a:lstStyle/>
          <a:p>
            <a:r>
              <a:rPr lang="pt-BR" altLang="pt-BR" sz="2000" smtClean="0"/>
              <a:t>A Atuação do “Genos” Cultural - O   Processo de Hominização  </a:t>
            </a:r>
          </a:p>
        </p:txBody>
      </p:sp>
      <p:pic>
        <p:nvPicPr>
          <p:cNvPr id="21509" name="Picture 10" descr="File:Sleeping d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00" y="3232150"/>
            <a:ext cx="387826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2"/>
          <p:cNvSpPr>
            <a:spLocks noChangeArrowheads="1"/>
          </p:cNvSpPr>
          <p:nvPr/>
        </p:nvSpPr>
        <p:spPr bwMode="auto">
          <a:xfrm>
            <a:off x="539750" y="5751513"/>
            <a:ext cx="396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t-BR" sz="1000">
                <a:solidFill>
                  <a:srgbClr val="000000"/>
                </a:solidFill>
              </a:rPr>
              <a:t>Imagem: High Contrast / Creative Commons Attribution 3.0 Germany</a:t>
            </a:r>
            <a:endParaRPr lang="pt-BR" altLang="pt-BR" sz="1000">
              <a:solidFill>
                <a:srgbClr val="000000"/>
              </a:solidFill>
            </a:endParaRPr>
          </a:p>
        </p:txBody>
      </p:sp>
      <p:pic>
        <p:nvPicPr>
          <p:cNvPr id="21511" name="Picture 12" descr="File:Angel, Cemetery Mau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232150"/>
            <a:ext cx="37528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4"/>
          <p:cNvSpPr>
            <a:spLocks noChangeArrowheads="1"/>
          </p:cNvSpPr>
          <p:nvPr/>
        </p:nvSpPr>
        <p:spPr bwMode="auto">
          <a:xfrm>
            <a:off x="4635500" y="5751513"/>
            <a:ext cx="3752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t-BR" sz="1000">
                <a:solidFill>
                  <a:srgbClr val="000000"/>
                </a:solidFill>
              </a:rPr>
              <a:t>Imagem: HeinzLW / Creative Commons Attribution-Share Alike 3.0 Unported</a:t>
            </a:r>
            <a:endParaRPr lang="pt-BR" altLang="pt-BR" sz="100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ítulo 21"/>
          <p:cNvSpPr>
            <a:spLocks noGrp="1"/>
          </p:cNvSpPr>
          <p:nvPr>
            <p:ph type="title"/>
          </p:nvPr>
        </p:nvSpPr>
        <p:spPr>
          <a:xfrm>
            <a:off x="468313" y="981075"/>
            <a:ext cx="8218487" cy="868363"/>
          </a:xfrm>
        </p:spPr>
        <p:txBody>
          <a:bodyPr/>
          <a:lstStyle/>
          <a:p>
            <a:pPr eaLnBrk="1" hangingPunct="1"/>
            <a:r>
              <a:rPr lang="pt-BR" altLang="pt-BR" b="1" smtClean="0"/>
              <a:t>O Poder da Cultura</a:t>
            </a:r>
          </a:p>
        </p:txBody>
      </p:sp>
      <p:sp>
        <p:nvSpPr>
          <p:cNvPr id="22531" name="Espaço Reservado para Texto 5"/>
          <p:cNvSpPr>
            <a:spLocks noGrp="1"/>
          </p:cNvSpPr>
          <p:nvPr>
            <p:ph sz="half" idx="1"/>
          </p:nvPr>
        </p:nvSpPr>
        <p:spPr>
          <a:xfrm>
            <a:off x="468313" y="2349500"/>
            <a:ext cx="4027487" cy="4137025"/>
          </a:xfrm>
        </p:spPr>
        <p:txBody>
          <a:bodyPr/>
          <a:lstStyle/>
          <a:p>
            <a:pPr marL="0" indent="355600" eaLnBrk="1" hangingPunct="1">
              <a:buFont typeface="Arial" panose="020B0604020202020204" pitchFamily="34" charset="0"/>
              <a:buNone/>
            </a:pPr>
            <a:r>
              <a:rPr lang="pt-BR" altLang="pt-BR" smtClean="0"/>
              <a:t>A cultura expressa um conjunto de valores e costumes de um povo.</a:t>
            </a:r>
          </a:p>
          <a:p>
            <a:pPr marL="0" indent="355600" eaLnBrk="1" hangingPunct="1">
              <a:buFont typeface="Arial" panose="020B0604020202020204" pitchFamily="34" charset="0"/>
              <a:buNone/>
            </a:pPr>
            <a:endParaRPr lang="pt-BR" altLang="pt-BR" smtClean="0"/>
          </a:p>
          <a:p>
            <a:pPr marL="0" indent="355600" eaLnBrk="1" hangingPunct="1">
              <a:buFont typeface="Arial" panose="020B0604020202020204" pitchFamily="34" charset="0"/>
              <a:buNone/>
            </a:pPr>
            <a:r>
              <a:rPr lang="pt-BR" altLang="pt-BR" smtClean="0"/>
              <a:t>Todos os elementos culturais são aprendidos e compartilhados através das práticas sociais.</a:t>
            </a:r>
          </a:p>
        </p:txBody>
      </p:sp>
      <p:pic>
        <p:nvPicPr>
          <p:cNvPr id="22533" name="Picture 8" descr="File:Brazil.Congress.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2586038"/>
            <a:ext cx="410368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2"/>
          <p:cNvSpPr>
            <a:spLocks noChangeArrowheads="1"/>
          </p:cNvSpPr>
          <p:nvPr/>
        </p:nvSpPr>
        <p:spPr bwMode="auto">
          <a:xfrm>
            <a:off x="4500563" y="5664200"/>
            <a:ext cx="4176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pt-BR" sz="1000"/>
              <a:t>Imagem: Victor Soares-Abr / Creative Commons Attribution 3.0 Brazil</a:t>
            </a:r>
            <a:endParaRPr lang="pt-BR" altLang="pt-BR" sz="100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ítulo 4"/>
          <p:cNvSpPr>
            <a:spLocks noGrp="1"/>
          </p:cNvSpPr>
          <p:nvPr>
            <p:ph type="title"/>
          </p:nvPr>
        </p:nvSpPr>
        <p:spPr>
          <a:xfrm>
            <a:off x="468313" y="260649"/>
            <a:ext cx="8186737" cy="792087"/>
          </a:xfrm>
        </p:spPr>
        <p:txBody>
          <a:bodyPr/>
          <a:lstStyle/>
          <a:p>
            <a:pPr eaLnBrk="1" hangingPunct="1"/>
            <a:r>
              <a:rPr lang="pt-BR" altLang="pt-BR" b="1" dirty="0" smtClean="0"/>
              <a:t>Cultura</a:t>
            </a: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val="1963413352"/>
              </p:ext>
            </p:extLst>
          </p:nvPr>
        </p:nvGraphicFramePr>
        <p:xfrm>
          <a:off x="457200" y="1052736"/>
          <a:ext cx="818673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rsonalizar design">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1_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1679</Words>
  <Application>Microsoft Office PowerPoint</Application>
  <PresentationFormat>Apresentação na tela (4:3)</PresentationFormat>
  <Paragraphs>134</Paragraphs>
  <Slides>32</Slides>
  <Notes>3</Notes>
  <HiddenSlides>0</HiddenSlides>
  <MMClips>0</MMClips>
  <ScaleCrop>false</ScaleCrop>
  <HeadingPairs>
    <vt:vector size="6" baseType="variant">
      <vt:variant>
        <vt:lpstr>Fontes usadas</vt:lpstr>
      </vt:variant>
      <vt:variant>
        <vt:i4>2</vt:i4>
      </vt:variant>
      <vt:variant>
        <vt:lpstr>Tema</vt:lpstr>
      </vt:variant>
      <vt:variant>
        <vt:i4>4</vt:i4>
      </vt:variant>
      <vt:variant>
        <vt:lpstr>Títulos de slides</vt:lpstr>
      </vt:variant>
      <vt:variant>
        <vt:i4>32</vt:i4>
      </vt:variant>
    </vt:vector>
  </HeadingPairs>
  <TitlesOfParts>
    <vt:vector size="38" baseType="lpstr">
      <vt:lpstr>Arial</vt:lpstr>
      <vt:lpstr>Calibri</vt:lpstr>
      <vt:lpstr>Personalizar design</vt:lpstr>
      <vt:lpstr>Cacho</vt:lpstr>
      <vt:lpstr>1_Personalizar design</vt:lpstr>
      <vt:lpstr>1_Cacho</vt:lpstr>
      <vt:lpstr>Apresentação do PowerPoint</vt:lpstr>
      <vt:lpstr>Formação da Identidade Cultural</vt:lpstr>
      <vt:lpstr> Identidade Cultural</vt:lpstr>
      <vt:lpstr>Identidade Cultural</vt:lpstr>
      <vt:lpstr>Formação do Indivíduo</vt:lpstr>
      <vt:lpstr>Cultura – O Genos Social na Formação da Identidade</vt:lpstr>
      <vt:lpstr>Quem produz cultura?</vt:lpstr>
      <vt:lpstr>O Poder da Cultura</vt:lpstr>
      <vt:lpstr>Cultura</vt:lpstr>
      <vt:lpstr> Intervenções Culturais </vt:lpstr>
      <vt:lpstr>Reconhecimento  da Identidade  Cultural</vt:lpstr>
      <vt:lpstr>Apresentação do PowerPoint</vt:lpstr>
      <vt:lpstr>Valores e Normas na Formação da Identidade Cultural</vt:lpstr>
      <vt:lpstr>Mentalidades Históricas e Culturais</vt:lpstr>
      <vt:lpstr>Diversidade Cultural</vt:lpstr>
      <vt:lpstr> Interdependência Cultural </vt:lpstr>
      <vt:lpstr>O Mito e a Formação da Identidade</vt:lpstr>
      <vt:lpstr>O Mito, modelando a Identidade Cultural</vt:lpstr>
      <vt:lpstr>Aculturação</vt:lpstr>
      <vt:lpstr>Enculturação</vt:lpstr>
      <vt:lpstr>Subcultura</vt:lpstr>
      <vt:lpstr>Etnocentrismo </vt:lpstr>
      <vt:lpstr>Etnocentrismo</vt:lpstr>
      <vt:lpstr>O Etnocentrismo leva a deformações na formação da identidade cultural</vt:lpstr>
      <vt:lpstr>Identidade Cultural na Pós-Modernidade </vt:lpstr>
      <vt:lpstr>Atividades</vt:lpstr>
      <vt:lpstr>Apresentação do PowerPoint</vt:lpstr>
      <vt:lpstr>Apresentação do PowerPoint</vt:lpstr>
      <vt:lpstr>Apresentação do PowerPoint</vt:lpstr>
      <vt:lpstr>Apresentação do PowerPoint</vt:lpstr>
      <vt:lpstr>Apresentação do PowerPoint</vt:lpstr>
      <vt:lpstr>Referências Bibliográficas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Luizfilg</dc:creator>
  <cp:lastModifiedBy>Herbert Schutzer</cp:lastModifiedBy>
  <cp:revision>93</cp:revision>
  <dcterms:created xsi:type="dcterms:W3CDTF">2011-07-13T12:53:46Z</dcterms:created>
  <dcterms:modified xsi:type="dcterms:W3CDTF">2014-03-27T18:56:57Z</dcterms:modified>
</cp:coreProperties>
</file>