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8"/>
  </p:notesMasterIdLst>
  <p:handoutMasterIdLst>
    <p:handoutMasterId r:id="rId29"/>
  </p:handoutMasterIdLst>
  <p:sldIdLst>
    <p:sldId id="279" r:id="rId3"/>
    <p:sldId id="290" r:id="rId4"/>
    <p:sldId id="283" r:id="rId5"/>
    <p:sldId id="307" r:id="rId6"/>
    <p:sldId id="306" r:id="rId7"/>
    <p:sldId id="308" r:id="rId8"/>
    <p:sldId id="282" r:id="rId9"/>
    <p:sldId id="277" r:id="rId10"/>
    <p:sldId id="310" r:id="rId11"/>
    <p:sldId id="309" r:id="rId12"/>
    <p:sldId id="291" r:id="rId13"/>
    <p:sldId id="292" r:id="rId14"/>
    <p:sldId id="293" r:id="rId15"/>
    <p:sldId id="294" r:id="rId16"/>
    <p:sldId id="295" r:id="rId17"/>
    <p:sldId id="297" r:id="rId18"/>
    <p:sldId id="296" r:id="rId19"/>
    <p:sldId id="298" r:id="rId20"/>
    <p:sldId id="299" r:id="rId21"/>
    <p:sldId id="300" r:id="rId22"/>
    <p:sldId id="301" r:id="rId23"/>
    <p:sldId id="302" r:id="rId24"/>
    <p:sldId id="303" r:id="rId25"/>
    <p:sldId id="304" r:id="rId26"/>
    <p:sldId id="305" r:id="rId27"/>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04">
          <p15:clr>
            <a:srgbClr val="A4A3A4"/>
          </p15:clr>
        </p15:guide>
        <p15:guide id="3" orient="horz" pos="4144">
          <p15:clr>
            <a:srgbClr val="A4A3A4"/>
          </p15:clr>
        </p15:guide>
        <p15:guide id="4" orient="horz" pos="3952">
          <p15:clr>
            <a:srgbClr val="A4A3A4"/>
          </p15:clr>
        </p15:guide>
        <p15:guide id="5" orient="horz" pos="1136">
          <p15:clr>
            <a:srgbClr val="A4A3A4"/>
          </p15:clr>
        </p15:guide>
        <p15:guide id="6" pos="3839">
          <p15:clr>
            <a:srgbClr val="A4A3A4"/>
          </p15:clr>
        </p15:guide>
        <p15:guide id="7" pos="191">
          <p15:clr>
            <a:srgbClr val="A4A3A4"/>
          </p15:clr>
        </p15:guide>
        <p15:guide id="8" pos="7486">
          <p15:clr>
            <a:srgbClr val="A4A3A4"/>
          </p15:clr>
        </p15:guide>
        <p15:guide id="9" pos="576">
          <p15:clr>
            <a:srgbClr val="A4A3A4"/>
          </p15:clr>
        </p15:guide>
        <p15:guide id="10" pos="710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4" d="100"/>
          <a:sy n="74" d="100"/>
        </p:scale>
        <p:origin x="582" y="72"/>
      </p:cViewPr>
      <p:guideLst>
        <p:guide orient="horz" pos="2160"/>
        <p:guide orient="horz" pos="304"/>
        <p:guide orient="horz" pos="4144"/>
        <p:guide orient="horz" pos="3952"/>
        <p:guide orient="horz" pos="1136"/>
        <p:guide pos="3839"/>
        <p:guide pos="191"/>
        <p:guide pos="7486"/>
        <p:guide pos="576"/>
        <p:guide pos="7102"/>
      </p:guideLst>
    </p:cSldViewPr>
  </p:slideViewPr>
  <p:notesTextViewPr>
    <p:cViewPr>
      <p:scale>
        <a:sx n="1" d="1"/>
        <a:sy n="1" d="1"/>
      </p:scale>
      <p:origin x="0" y="0"/>
    </p:cViewPr>
  </p:notesTextViewPr>
  <p:notesViewPr>
    <p:cSldViewPr showGuides="1">
      <p:cViewPr varScale="1">
        <p:scale>
          <a:sx n="82" d="100"/>
          <a:sy n="82" d="100"/>
        </p:scale>
        <p:origin x="141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54C6E1-AF92-4FB7-A013-0B520EBC30AE}" type="datetimeFigureOut">
              <a:rPr lang="pt-BR"/>
              <a:pPr/>
              <a:t>20/10/2015</a:t>
            </a:fld>
            <a:endParaRP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52D9BF-D574-4807-B36C-9E2A025BE826}" type="slidenum">
              <a:rPr/>
              <a:pPr/>
              <a:t>‹nº›</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0850-0874-4A61-99B4-D613C5E8D9EA}" type="datetimeFigureOut">
              <a:rPr lang="pt-BR"/>
              <a:pPr/>
              <a:t>20/10/2015</a:t>
            </a:fld>
            <a:endParaRPr/>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Clique para editar o texto mestre</a:t>
            </a:r>
          </a:p>
          <a:p>
            <a:pPr lvl="1"/>
            <a:r>
              <a:rPr/>
              <a:t>Segundo nível</a:t>
            </a:r>
          </a:p>
          <a:p>
            <a:pPr lvl="2"/>
            <a:r>
              <a:rPr/>
              <a:t>Terceiro nível</a:t>
            </a:r>
          </a:p>
          <a:p>
            <a:pPr lvl="3"/>
            <a:r>
              <a:rPr/>
              <a:t>Quarto nível</a:t>
            </a:r>
          </a:p>
          <a:p>
            <a:pPr lvl="4"/>
            <a:r>
              <a:rP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1EC53-F507-411E-9ADC-FBCFECE09D3D}" type="slidenum">
              <a:rPr/>
              <a:pPr/>
              <a:t>‹nº›</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8" name="Triângulo isósceles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3" name="Subtítulo 2"/>
          <p:cNvSpPr>
            <a:spLocks noGrp="1"/>
          </p:cNvSpPr>
          <p:nvPr>
            <p:ph type="subTitle" idx="1"/>
          </p:nvPr>
        </p:nvSpPr>
        <p:spPr>
          <a:xfrm>
            <a:off x="1218883" y="4140200"/>
            <a:ext cx="9751060" cy="1016000"/>
          </a:xfrm>
        </p:spPr>
        <p:txBody>
          <a:bodyPr>
            <a:normAutofit/>
          </a:bodyPr>
          <a:lstStyle>
            <a:lvl1pPr marL="0" indent="0" algn="ctr">
              <a:spcBef>
                <a:spcPts val="0"/>
              </a:spcBef>
              <a:buNone/>
              <a:defRPr sz="2800">
                <a:solidFill>
                  <a:schemeClr val="tx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pt-BR" noProof="0" smtClean="0"/>
              <a:t>Clique para editar o estilo do subtítulo mestre</a:t>
            </a:r>
            <a:endParaRPr lang="pt-BR" noProof="0" dirty="0"/>
          </a:p>
        </p:txBody>
      </p:sp>
      <p:sp>
        <p:nvSpPr>
          <p:cNvPr id="62" name="Retângulo 61"/>
          <p:cNvSpPr/>
          <p:nvPr/>
        </p:nvSpPr>
        <p:spPr bwMode="hidden">
          <a:xfrm>
            <a:off x="0" y="1905001"/>
            <a:ext cx="12188825"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lnSpc>
                <a:spcPct val="90000"/>
              </a:lnSpc>
            </a:pPr>
            <a:endParaRPr lang="pt-BR" sz="3200" noProof="0" dirty="0">
              <a:solidFill>
                <a:schemeClr val="tx2"/>
              </a:solidFill>
            </a:endParaRPr>
          </a:p>
        </p:txBody>
      </p:sp>
      <p:sp>
        <p:nvSpPr>
          <p:cNvPr id="2" name="Título 1"/>
          <p:cNvSpPr>
            <a:spLocks noGrp="1"/>
          </p:cNvSpPr>
          <p:nvPr>
            <p:ph type="ctrTitle"/>
          </p:nvPr>
        </p:nvSpPr>
        <p:spPr>
          <a:xfrm>
            <a:off x="1218883" y="1905002"/>
            <a:ext cx="9751060" cy="2147926"/>
          </a:xfrm>
        </p:spPr>
        <p:txBody>
          <a:bodyPr anchor="ctr">
            <a:normAutofit/>
          </a:bodyPr>
          <a:lstStyle>
            <a:lvl1pPr algn="ctr">
              <a:defRPr sz="4400" cap="all" normalizeH="0" baseline="0"/>
            </a:lvl1pPr>
          </a:lstStyle>
          <a:p>
            <a:r>
              <a:rPr lang="pt-BR" noProof="0" smtClean="0"/>
              <a:t>Clique para editar o título mestre</a:t>
            </a:r>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m Alternativa com Legenda">
    <p:spTree>
      <p:nvGrpSpPr>
        <p:cNvPr id="1" name=""/>
        <p:cNvGrpSpPr/>
        <p:nvPr/>
      </p:nvGrpSpPr>
      <p:grpSpPr>
        <a:xfrm>
          <a:off x="0" y="0"/>
          <a:ext cx="0" cy="0"/>
          <a:chOff x="0" y="0"/>
          <a:chExt cx="0" cy="0"/>
        </a:xfrm>
      </p:grpSpPr>
      <p:sp>
        <p:nvSpPr>
          <p:cNvPr id="9" name="Retângulo 8"/>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2" name="Título 1"/>
          <p:cNvSpPr>
            <a:spLocks noGrp="1"/>
          </p:cNvSpPr>
          <p:nvPr>
            <p:ph type="title"/>
          </p:nvPr>
        </p:nvSpPr>
        <p:spPr>
          <a:xfrm>
            <a:off x="7821163" y="482600"/>
            <a:ext cx="3961368" cy="1422400"/>
          </a:xfrm>
        </p:spPr>
        <p:txBody>
          <a:bodyPr anchor="b" anchorCtr="0">
            <a:normAutofit/>
          </a:bodyPr>
          <a:lstStyle>
            <a:lvl1pPr algn="l">
              <a:defRPr sz="3200" b="0"/>
            </a:lvl1pPr>
          </a:lstStyle>
          <a:p>
            <a:r>
              <a:rPr lang="pt-BR" noProof="0" smtClean="0"/>
              <a:t>Clique para editar o título mestre</a:t>
            </a:r>
            <a:endParaRPr lang="pt-BR" noProof="0" dirty="0"/>
          </a:p>
        </p:txBody>
      </p:sp>
      <p:sp>
        <p:nvSpPr>
          <p:cNvPr id="3" name="Espaço Reservado para Imagem 2"/>
          <p:cNvSpPr>
            <a:spLocks noGrp="1"/>
          </p:cNvSpPr>
          <p:nvPr>
            <p:ph type="pic" idx="1"/>
          </p:nvPr>
        </p:nvSpPr>
        <p:spPr>
          <a:xfrm>
            <a:off x="507868" y="482600"/>
            <a:ext cx="6602281" cy="5842001"/>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pt-BR" noProof="0" smtClean="0"/>
              <a:t>Clique no ícone para adicionar uma imagem</a:t>
            </a:r>
            <a:endParaRPr lang="pt-BR" noProof="0" dirty="0"/>
          </a:p>
        </p:txBody>
      </p:sp>
      <p:sp>
        <p:nvSpPr>
          <p:cNvPr id="4" name="Espaço Reservado para Texto 3"/>
          <p:cNvSpPr>
            <a:spLocks noGrp="1"/>
          </p:cNvSpPr>
          <p:nvPr>
            <p:ph type="body" sz="half" idx="2"/>
          </p:nvPr>
        </p:nvSpPr>
        <p:spPr>
          <a:xfrm>
            <a:off x="7821163" y="2108200"/>
            <a:ext cx="3961368" cy="426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pt-BR" noProof="0" smtClean="0"/>
              <a:t>Clique para editar o texto mestre</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noProof="0" smtClean="0"/>
              <a:t>Clique para editar o título mestre</a:t>
            </a:r>
            <a:endParaRPr lang="pt-BR" noProof="0" dirty="0"/>
          </a:p>
        </p:txBody>
      </p:sp>
      <p:sp>
        <p:nvSpPr>
          <p:cNvPr id="3" name="Espaço Reservado para Texto Vertical 2"/>
          <p:cNvSpPr>
            <a:spLocks noGrp="1"/>
          </p:cNvSpPr>
          <p:nvPr>
            <p:ph type="body" orient="vert" idx="1"/>
          </p:nvPr>
        </p:nvSpPr>
        <p:spPr/>
        <p:txBody>
          <a:bodyPr vert="eaVert"/>
          <a:lstStyle>
            <a:lvl5pPr>
              <a:defRPr/>
            </a:lvl5pPr>
            <a:lvl6pPr marL="2669581">
              <a:defRPr baseline="0"/>
            </a:lvl6pPr>
            <a:lvl7pPr marL="2669581">
              <a:defRPr baseline="0"/>
            </a:lvl7pPr>
            <a:lvl8pPr marL="2669581">
              <a:defRPr baseline="0"/>
            </a:lvl8pPr>
            <a:lvl9pPr marL="2669581">
              <a:defRPr baseline="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4" name="Espaço Reservado para Data 3"/>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5" name="Espaço Reservado para Rodapé 4"/>
          <p:cNvSpPr>
            <a:spLocks noGrp="1"/>
          </p:cNvSpPr>
          <p:nvPr>
            <p:ph type="ftr" sz="quarter" idx="11"/>
          </p:nvPr>
        </p:nvSpPr>
        <p:spPr/>
        <p:txBody>
          <a:bodyPr/>
          <a:lstStyle/>
          <a:p>
            <a:endParaRPr lang="pt-BR" noProof="0" dirty="0"/>
          </a:p>
        </p:txBody>
      </p:sp>
      <p:sp>
        <p:nvSpPr>
          <p:cNvPr id="6" name="Espaço Reservado para Número de Slide 5"/>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0040043" y="482599"/>
            <a:ext cx="1843982" cy="5791201"/>
          </a:xfrm>
        </p:spPr>
        <p:txBody>
          <a:bodyPr vert="eaVert"/>
          <a:lstStyle/>
          <a:p>
            <a:r>
              <a:rPr lang="pt-BR" noProof="0" smtClean="0"/>
              <a:t>Clique para editar o título mestre</a:t>
            </a:r>
            <a:endParaRPr lang="pt-BR" noProof="0" dirty="0"/>
          </a:p>
        </p:txBody>
      </p:sp>
      <p:sp>
        <p:nvSpPr>
          <p:cNvPr id="3" name="Espaço Reservado para Texto Vertical 2"/>
          <p:cNvSpPr>
            <a:spLocks noGrp="1"/>
          </p:cNvSpPr>
          <p:nvPr>
            <p:ph type="body" orient="vert" idx="1"/>
          </p:nvPr>
        </p:nvSpPr>
        <p:spPr>
          <a:xfrm>
            <a:off x="914162" y="482599"/>
            <a:ext cx="9040045" cy="5791201"/>
          </a:xfrm>
        </p:spPr>
        <p:txBody>
          <a:bodyPr vert="eaVert"/>
          <a:lstStyle>
            <a:lvl5pPr>
              <a:defRPr/>
            </a:lvl5pPr>
            <a:lvl6pPr>
              <a:defRPr/>
            </a:lvl6pPr>
            <a:lvl7pPr>
              <a:defRPr/>
            </a:lvl7pPr>
            <a:lvl8pPr>
              <a:defRPr baseline="0"/>
            </a:lvl8pPr>
            <a:lvl9pPr>
              <a:defRPr baseline="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4" name="Espaço Reservado para Data 3"/>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5" name="Espaço Reservado para Rodapé 4"/>
          <p:cNvSpPr>
            <a:spLocks noGrp="1"/>
          </p:cNvSpPr>
          <p:nvPr>
            <p:ph type="ftr" sz="quarter" idx="11"/>
          </p:nvPr>
        </p:nvSpPr>
        <p:spPr/>
        <p:txBody>
          <a:bodyPr/>
          <a:lstStyle/>
          <a:p>
            <a:endParaRPr lang="pt-BR" noProof="0" dirty="0"/>
          </a:p>
        </p:txBody>
      </p:sp>
      <p:sp>
        <p:nvSpPr>
          <p:cNvPr id="6" name="Espaço Reservado para Número de Slide 5"/>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914162" y="482600"/>
            <a:ext cx="10360501" cy="1219200"/>
          </a:xfrm>
        </p:spPr>
        <p:txBody>
          <a:bodyPr/>
          <a:lstStyle/>
          <a:p>
            <a:r>
              <a:rPr lang="pt-BR" noProof="0" smtClean="0"/>
              <a:t>Clique para editar o título mestre</a:t>
            </a:r>
            <a:endParaRPr lang="pt-BR" noProof="0" dirty="0"/>
          </a:p>
        </p:txBody>
      </p:sp>
      <p:sp>
        <p:nvSpPr>
          <p:cNvPr id="3" name="Espaço Reservado para Conteúdo 2"/>
          <p:cNvSpPr>
            <a:spLocks noGrp="1"/>
          </p:cNvSpPr>
          <p:nvPr>
            <p:ph idx="1"/>
          </p:nvPr>
        </p:nvSpPr>
        <p:spPr>
          <a:xfrm>
            <a:off x="914162" y="1803401"/>
            <a:ext cx="10360501" cy="4470400"/>
          </a:xfrm>
        </p:spPr>
        <p:txBody>
          <a:bodyPr/>
          <a:lstStyle>
            <a:lvl5pPr>
              <a:defRPr/>
            </a:lvl5pPr>
            <a:lvl6pPr>
              <a:defRPr/>
            </a:lvl6pPr>
            <a:lvl7pPr>
              <a:defRPr/>
            </a:lvl7pPr>
            <a:lvl8pPr>
              <a:defRPr/>
            </a:lvl8pPr>
            <a:lvl9pPr>
              <a:defRPr/>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4" name="Espaço Reservado para Data 3"/>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5" name="Espaço Reservado para Rodapé 4"/>
          <p:cNvSpPr>
            <a:spLocks noGrp="1"/>
          </p:cNvSpPr>
          <p:nvPr>
            <p:ph type="ftr" sz="quarter" idx="11"/>
          </p:nvPr>
        </p:nvSpPr>
        <p:spPr/>
        <p:txBody>
          <a:bodyPr/>
          <a:lstStyle/>
          <a:p>
            <a:endParaRPr lang="pt-BR" noProof="0" dirty="0"/>
          </a:p>
        </p:txBody>
      </p:sp>
      <p:sp>
        <p:nvSpPr>
          <p:cNvPr id="6" name="Espaço Reservado para Número de Slide 5"/>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11" name="Triângulo isósceles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2" name="Título 1"/>
          <p:cNvSpPr>
            <a:spLocks noGrp="1"/>
          </p:cNvSpPr>
          <p:nvPr>
            <p:ph type="title"/>
          </p:nvPr>
        </p:nvSpPr>
        <p:spPr>
          <a:xfrm>
            <a:off x="1218883" y="1524000"/>
            <a:ext cx="9751060" cy="1992597"/>
          </a:xfrm>
        </p:spPr>
        <p:txBody>
          <a:bodyPr anchor="b" anchorCtr="0">
            <a:noAutofit/>
          </a:bodyPr>
          <a:lstStyle>
            <a:lvl1pPr algn="ctr">
              <a:defRPr sz="4400" b="0" cap="all" baseline="0"/>
            </a:lvl1pPr>
          </a:lstStyle>
          <a:p>
            <a:r>
              <a:rPr lang="pt-BR" noProof="0" smtClean="0"/>
              <a:t>Clique para editar o título mestre</a:t>
            </a:r>
            <a:endParaRPr lang="pt-BR" noProof="0" dirty="0"/>
          </a:p>
        </p:txBody>
      </p:sp>
      <p:sp>
        <p:nvSpPr>
          <p:cNvPr id="3" name="Espaço Reservado para Texto 2"/>
          <p:cNvSpPr>
            <a:spLocks noGrp="1"/>
          </p:cNvSpPr>
          <p:nvPr>
            <p:ph type="body" idx="1"/>
          </p:nvPr>
        </p:nvSpPr>
        <p:spPr>
          <a:xfrm>
            <a:off x="1218883" y="3632200"/>
            <a:ext cx="9751060" cy="1016000"/>
          </a:xfrm>
        </p:spPr>
        <p:txBody>
          <a:bodyPr anchor="t" anchorCtr="0">
            <a:noAutofit/>
          </a:bodyPr>
          <a:lstStyle>
            <a:lvl1pPr marL="0" indent="0" algn="ctr">
              <a:spcBef>
                <a:spcPts val="0"/>
              </a:spcBef>
              <a:buNone/>
              <a:defRPr sz="2800">
                <a:solidFill>
                  <a:schemeClr val="tx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pt-BR" noProof="0" smtClean="0"/>
              <a:t>Clique para editar o texto mestre</a:t>
            </a:r>
          </a:p>
        </p:txBody>
      </p:sp>
      <p:sp>
        <p:nvSpPr>
          <p:cNvPr id="4" name="Espaço Reservado para Data 3"/>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5" name="Espaço Reservado para Rodapé 4"/>
          <p:cNvSpPr>
            <a:spLocks noGrp="1"/>
          </p:cNvSpPr>
          <p:nvPr>
            <p:ph type="ftr" sz="quarter" idx="11"/>
          </p:nvPr>
        </p:nvSpPr>
        <p:spPr/>
        <p:txBody>
          <a:bodyPr/>
          <a:lstStyle/>
          <a:p>
            <a:endParaRPr lang="pt-BR" noProof="0" dirty="0"/>
          </a:p>
        </p:txBody>
      </p:sp>
      <p:sp>
        <p:nvSpPr>
          <p:cNvPr id="6" name="Espaço Reservado para Número de Slide 5"/>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914162" y="482600"/>
            <a:ext cx="10360501" cy="1219200"/>
          </a:xfrm>
        </p:spPr>
        <p:txBody>
          <a:bodyPr/>
          <a:lstStyle/>
          <a:p>
            <a:r>
              <a:rPr lang="pt-BR" noProof="0" smtClean="0"/>
              <a:t>Clique para editar o título mestre</a:t>
            </a:r>
            <a:endParaRPr lang="pt-BR" noProof="0" dirty="0"/>
          </a:p>
        </p:txBody>
      </p:sp>
      <p:sp>
        <p:nvSpPr>
          <p:cNvPr id="3" name="Espaço Reservado para Conteúdo 2"/>
          <p:cNvSpPr>
            <a:spLocks noGrp="1"/>
          </p:cNvSpPr>
          <p:nvPr>
            <p:ph sz="half" idx="1"/>
          </p:nvPr>
        </p:nvSpPr>
        <p:spPr>
          <a:xfrm>
            <a:off x="914162" y="1803401"/>
            <a:ext cx="4977104" cy="4470400"/>
          </a:xfrm>
        </p:spPr>
        <p:txBody>
          <a:bodyPr>
            <a:normAutofit/>
          </a:bodyPr>
          <a:lstStyle>
            <a:lvl1pPr>
              <a:defRPr sz="2400"/>
            </a:lvl1pPr>
            <a:lvl2pPr>
              <a:defRPr sz="2000"/>
            </a:lvl2pPr>
            <a:lvl3pPr>
              <a:defRPr sz="1800"/>
            </a:lvl3pPr>
            <a:lvl4pPr>
              <a:defRPr sz="1600"/>
            </a:lvl4pPr>
            <a:lvl5pPr>
              <a:defRPr sz="1400"/>
            </a:lvl5pPr>
            <a:lvl6pPr>
              <a:defRPr sz="1400"/>
            </a:lvl6pPr>
            <a:lvl7pPr marL="2669581">
              <a:defRPr sz="1400"/>
            </a:lvl7pPr>
            <a:lvl8pPr marL="2669581">
              <a:defRPr sz="1400"/>
            </a:lvl8pPr>
            <a:lvl9pPr marL="2669581">
              <a:defRPr sz="140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4" name="Espaço Reservado para Conteúdo 3"/>
          <p:cNvSpPr>
            <a:spLocks noGrp="1"/>
          </p:cNvSpPr>
          <p:nvPr>
            <p:ph sz="half" idx="2"/>
          </p:nvPr>
        </p:nvSpPr>
        <p:spPr>
          <a:xfrm>
            <a:off x="6297559" y="1803401"/>
            <a:ext cx="4977104" cy="4470400"/>
          </a:xfrm>
        </p:spPr>
        <p:txBody>
          <a:bodyPr>
            <a:normAutofit/>
          </a:bodyPr>
          <a:lstStyle>
            <a:lvl1pPr>
              <a:defRPr sz="2400"/>
            </a:lvl1pPr>
            <a:lvl2pPr>
              <a:defRPr sz="2000"/>
            </a:lvl2pPr>
            <a:lvl3pPr>
              <a:defRPr sz="1800"/>
            </a:lvl3pPr>
            <a:lvl4pPr>
              <a:defRPr sz="1600"/>
            </a:lvl4pPr>
            <a:lvl5pPr>
              <a:defRPr sz="1400"/>
            </a:lvl5pPr>
            <a:lvl6pPr marL="2669581">
              <a:defRPr sz="1400" baseline="0"/>
            </a:lvl6pPr>
            <a:lvl7pPr marL="2669581">
              <a:defRPr sz="1400" baseline="0"/>
            </a:lvl7pPr>
            <a:lvl8pPr marL="2669581">
              <a:defRPr sz="1400" baseline="0"/>
            </a:lvl8pPr>
            <a:lvl9pPr marL="2669581">
              <a:defRPr sz="1400" baseline="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5" name="Espaço Reservado para Data 4"/>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6" name="Espaço Reservado para Rodapé 5"/>
          <p:cNvSpPr>
            <a:spLocks noGrp="1"/>
          </p:cNvSpPr>
          <p:nvPr>
            <p:ph type="ftr" sz="quarter" idx="11"/>
          </p:nvPr>
        </p:nvSpPr>
        <p:spPr/>
        <p:txBody>
          <a:bodyPr/>
          <a:lstStyle/>
          <a:p>
            <a:endParaRPr lang="pt-BR" noProof="0" dirty="0"/>
          </a:p>
        </p:txBody>
      </p:sp>
      <p:sp>
        <p:nvSpPr>
          <p:cNvPr id="7" name="Espaço Reservado para Número de Slide 6"/>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914162" y="482600"/>
            <a:ext cx="10360501" cy="1219200"/>
          </a:xfrm>
        </p:spPr>
        <p:txBody>
          <a:bodyPr/>
          <a:lstStyle>
            <a:lvl1pPr>
              <a:defRPr/>
            </a:lvl1pPr>
          </a:lstStyle>
          <a:p>
            <a:r>
              <a:rPr lang="pt-BR" noProof="0" smtClean="0"/>
              <a:t>Clique para editar o título mestre</a:t>
            </a:r>
            <a:endParaRPr lang="pt-BR" noProof="0" dirty="0"/>
          </a:p>
        </p:txBody>
      </p:sp>
      <p:sp>
        <p:nvSpPr>
          <p:cNvPr id="3" name="Espaço Reservado para Texto 2"/>
          <p:cNvSpPr>
            <a:spLocks noGrp="1"/>
          </p:cNvSpPr>
          <p:nvPr>
            <p:ph type="body" idx="1"/>
          </p:nvPr>
        </p:nvSpPr>
        <p:spPr>
          <a:xfrm>
            <a:off x="914162"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pt-BR" noProof="0" smtClean="0"/>
              <a:t>Clique para editar o texto mestre</a:t>
            </a:r>
          </a:p>
        </p:txBody>
      </p:sp>
      <p:sp>
        <p:nvSpPr>
          <p:cNvPr id="4" name="Espaço Reservado para Conteúdo 3"/>
          <p:cNvSpPr>
            <a:spLocks noGrp="1"/>
          </p:cNvSpPr>
          <p:nvPr>
            <p:ph sz="half" idx="2"/>
          </p:nvPr>
        </p:nvSpPr>
        <p:spPr>
          <a:xfrm>
            <a:off x="914162"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a:lvl8pPr>
            <a:lvl9pPr marL="2669581">
              <a:defRPr sz="140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5" name="Espaço Reservado para Texto 4"/>
          <p:cNvSpPr>
            <a:spLocks noGrp="1"/>
          </p:cNvSpPr>
          <p:nvPr>
            <p:ph type="body" sz="quarter" idx="3"/>
          </p:nvPr>
        </p:nvSpPr>
        <p:spPr>
          <a:xfrm>
            <a:off x="6297559"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pt-BR" noProof="0" smtClean="0"/>
              <a:t>Clique para editar o texto mestre</a:t>
            </a:r>
          </a:p>
        </p:txBody>
      </p:sp>
      <p:sp>
        <p:nvSpPr>
          <p:cNvPr id="6" name="Espaço Reservado para Conteúdo 5"/>
          <p:cNvSpPr>
            <a:spLocks noGrp="1"/>
          </p:cNvSpPr>
          <p:nvPr>
            <p:ph sz="quarter" idx="4"/>
          </p:nvPr>
        </p:nvSpPr>
        <p:spPr>
          <a:xfrm>
            <a:off x="6297559"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baseline="0"/>
            </a:lvl8pPr>
            <a:lvl9pPr marL="2669581">
              <a:defRPr sz="1400" baseline="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7" name="Espaço Reservado para Data 6"/>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8" name="Espaço Reservado para Rodapé 7"/>
          <p:cNvSpPr>
            <a:spLocks noGrp="1"/>
          </p:cNvSpPr>
          <p:nvPr>
            <p:ph type="ftr" sz="quarter" idx="11"/>
          </p:nvPr>
        </p:nvSpPr>
        <p:spPr/>
        <p:txBody>
          <a:bodyPr/>
          <a:lstStyle/>
          <a:p>
            <a:endParaRPr lang="pt-BR" noProof="0" dirty="0"/>
          </a:p>
        </p:txBody>
      </p:sp>
      <p:sp>
        <p:nvSpPr>
          <p:cNvPr id="9" name="Espaço Reservado para Número de Slide 8"/>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162" y="482600"/>
            <a:ext cx="10360501" cy="1219200"/>
          </a:xfrm>
        </p:spPr>
        <p:txBody>
          <a:bodyPr/>
          <a:lstStyle/>
          <a:p>
            <a:r>
              <a:rPr lang="pt-BR" noProof="0" smtClean="0"/>
              <a:t>Clique para editar o título mestre</a:t>
            </a:r>
            <a:endParaRPr lang="pt-BR" noProof="0" dirty="0"/>
          </a:p>
        </p:txBody>
      </p:sp>
      <p:sp>
        <p:nvSpPr>
          <p:cNvPr id="3" name="Espaço Reservado para Data 2"/>
          <p:cNvSpPr>
            <a:spLocks noGrp="1"/>
          </p:cNvSpPr>
          <p:nvPr>
            <p:ph type="dt" sz="half" idx="10"/>
          </p:nvPr>
        </p:nvSpPr>
        <p:spPr/>
        <p:txBody>
          <a:bodyPr/>
          <a:lstStyle/>
          <a:p>
            <a:fld id="{3B9B9059-F1D6-41D0-95CF-D21CAA096B3A}" type="datetimeFigureOut">
              <a:rPr lang="pt-BR" noProof="0" smtClean="0"/>
              <a:pPr/>
              <a:t>20/10/2015</a:t>
            </a:fld>
            <a:endParaRPr lang="pt-BR" noProof="0" dirty="0"/>
          </a:p>
        </p:txBody>
      </p:sp>
      <p:sp>
        <p:nvSpPr>
          <p:cNvPr id="4" name="Espaço Reservado para Rodapé 3"/>
          <p:cNvSpPr>
            <a:spLocks noGrp="1"/>
          </p:cNvSpPr>
          <p:nvPr>
            <p:ph type="ftr" sz="quarter" idx="11"/>
          </p:nvPr>
        </p:nvSpPr>
        <p:spPr/>
        <p:txBody>
          <a:bodyPr/>
          <a:lstStyle/>
          <a:p>
            <a:endParaRPr lang="pt-BR" noProof="0" dirty="0"/>
          </a:p>
        </p:txBody>
      </p:sp>
      <p:sp>
        <p:nvSpPr>
          <p:cNvPr id="5" name="Espaço Reservado para Número de Slide 4"/>
          <p:cNvSpPr>
            <a:spLocks noGrp="1"/>
          </p:cNvSpPr>
          <p:nvPr>
            <p:ph type="sldNum" sz="quarter" idx="12"/>
          </p:nvPr>
        </p:nvSpPr>
        <p:spPr/>
        <p:txBody>
          <a:bodyPr/>
          <a:lstStyle/>
          <a:p>
            <a:fld id="{E5FD5434-F838-4DD4-A17B-1CB1A1850DF4}" type="slidenum">
              <a:rPr lang="pt-BR" noProof="0" smtClean="0"/>
              <a:pPr/>
              <a:t>‹nº›</a:t>
            </a:fld>
            <a:endParaRPr lang="pt-BR" noProof="0"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0" name="Retângulo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2" name="Título 1"/>
          <p:cNvSpPr>
            <a:spLocks noGrp="1"/>
          </p:cNvSpPr>
          <p:nvPr>
            <p:ph type="title"/>
          </p:nvPr>
        </p:nvSpPr>
        <p:spPr>
          <a:xfrm>
            <a:off x="7821163" y="482600"/>
            <a:ext cx="3961368" cy="1422400"/>
          </a:xfrm>
        </p:spPr>
        <p:txBody>
          <a:bodyPr anchor="b">
            <a:noAutofit/>
          </a:bodyPr>
          <a:lstStyle>
            <a:lvl1pPr algn="l">
              <a:defRPr sz="3200" b="0"/>
            </a:lvl1pPr>
          </a:lstStyle>
          <a:p>
            <a:r>
              <a:rPr lang="pt-BR" noProof="0" smtClean="0"/>
              <a:t>Clique para editar o título mestre</a:t>
            </a:r>
            <a:endParaRPr lang="pt-BR" noProof="0" dirty="0"/>
          </a:p>
        </p:txBody>
      </p:sp>
      <p:sp>
        <p:nvSpPr>
          <p:cNvPr id="3" name="Espaço Reservado para Conteúdo 2"/>
          <p:cNvSpPr>
            <a:spLocks noGrp="1"/>
          </p:cNvSpPr>
          <p:nvPr>
            <p:ph idx="1"/>
          </p:nvPr>
        </p:nvSpPr>
        <p:spPr bwMode="white">
          <a:xfrm>
            <a:off x="507868" y="482600"/>
            <a:ext cx="6602280" cy="5842001"/>
          </a:xfrm>
        </p:spPr>
        <p:txBody>
          <a:bodyPr>
            <a:norm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endParaRPr lang="pt-BR" noProof="0" dirty="0"/>
          </a:p>
        </p:txBody>
      </p:sp>
      <p:sp>
        <p:nvSpPr>
          <p:cNvPr id="4" name="Espaço Reservado para Texto 3"/>
          <p:cNvSpPr>
            <a:spLocks noGrp="1"/>
          </p:cNvSpPr>
          <p:nvPr>
            <p:ph type="body" sz="half" idx="2"/>
          </p:nvPr>
        </p:nvSpPr>
        <p:spPr>
          <a:xfrm>
            <a:off x="7821163" y="2108200"/>
            <a:ext cx="3961368" cy="4267200"/>
          </a:xfrm>
        </p:spPr>
        <p:txBody>
          <a:bodyPr anchor="t" anchorCtr="0">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pt-BR" noProof="0" smtClean="0"/>
              <a:t>Clique para editar o texto mestre</a:t>
            </a:r>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8" name="Triângulo isósceles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9" name="Retângulo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pt-BR" noProof="0" dirty="0"/>
          </a:p>
        </p:txBody>
      </p:sp>
      <p:sp>
        <p:nvSpPr>
          <p:cNvPr id="2" name="Título 1"/>
          <p:cNvSpPr>
            <a:spLocks noGrp="1"/>
          </p:cNvSpPr>
          <p:nvPr>
            <p:ph type="title"/>
          </p:nvPr>
        </p:nvSpPr>
        <p:spPr>
          <a:xfrm>
            <a:off x="6399133" y="1905000"/>
            <a:ext cx="5180251" cy="1727200"/>
          </a:xfrm>
        </p:spPr>
        <p:txBody>
          <a:bodyPr anchor="b" anchorCtr="0">
            <a:normAutofit/>
          </a:bodyPr>
          <a:lstStyle>
            <a:lvl1pPr algn="l">
              <a:defRPr sz="3200" b="0"/>
            </a:lvl1pPr>
          </a:lstStyle>
          <a:p>
            <a:r>
              <a:rPr lang="pt-BR" noProof="0" smtClean="0"/>
              <a:t>Clique para editar o título mestre</a:t>
            </a:r>
            <a:endParaRPr lang="pt-BR" noProof="0" dirty="0"/>
          </a:p>
        </p:txBody>
      </p:sp>
      <p:sp>
        <p:nvSpPr>
          <p:cNvPr id="3" name="Espaço Reservado para Imagem 2"/>
          <p:cNvSpPr>
            <a:spLocks noGrp="1"/>
          </p:cNvSpPr>
          <p:nvPr>
            <p:ph type="pic" idx="1"/>
          </p:nvPr>
        </p:nvSpPr>
        <p:spPr>
          <a:xfrm>
            <a:off x="507869" y="482601"/>
            <a:ext cx="5077859" cy="5862706"/>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pt-BR" noProof="0" smtClean="0"/>
              <a:t>Clique no ícone para adicionar uma imagem</a:t>
            </a:r>
            <a:endParaRPr lang="pt-BR" noProof="0" dirty="0"/>
          </a:p>
        </p:txBody>
      </p:sp>
      <p:sp>
        <p:nvSpPr>
          <p:cNvPr id="4" name="Espaço Reservado para Texto 3"/>
          <p:cNvSpPr>
            <a:spLocks noGrp="1"/>
          </p:cNvSpPr>
          <p:nvPr>
            <p:ph type="body" sz="half" idx="2"/>
          </p:nvPr>
        </p:nvSpPr>
        <p:spPr>
          <a:xfrm>
            <a:off x="6399133" y="3733800"/>
            <a:ext cx="5180251" cy="172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pt-BR" noProof="0" smtClean="0"/>
              <a:t>Clique para editar o texto mestre</a:t>
            </a:r>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914162" y="482600"/>
            <a:ext cx="10360501" cy="1219200"/>
          </a:xfrm>
          <a:prstGeom prst="rect">
            <a:avLst/>
          </a:prstGeom>
          <a:effectLst/>
        </p:spPr>
        <p:txBody>
          <a:bodyPr vert="horz" lIns="121899" tIns="60949" rIns="121899" bIns="60949" rtlCol="0" anchor="b" anchorCtr="0">
            <a:normAutofit/>
          </a:bodyPr>
          <a:lstStyle/>
          <a:p>
            <a:r>
              <a:rPr lang="pt-BR" noProof="0" dirty="0" smtClean="0"/>
              <a:t>Clique para editar o título mestre</a:t>
            </a:r>
            <a:endParaRPr lang="pt-BR" noProof="0" dirty="0"/>
          </a:p>
        </p:txBody>
      </p:sp>
      <p:sp>
        <p:nvSpPr>
          <p:cNvPr id="3" name="Espaço Reservado para Texto 2"/>
          <p:cNvSpPr>
            <a:spLocks noGrp="1"/>
          </p:cNvSpPr>
          <p:nvPr>
            <p:ph type="body" idx="1"/>
          </p:nvPr>
        </p:nvSpPr>
        <p:spPr>
          <a:xfrm>
            <a:off x="914162" y="1803401"/>
            <a:ext cx="10360501" cy="4470400"/>
          </a:xfrm>
          <a:prstGeom prst="rect">
            <a:avLst/>
          </a:prstGeom>
        </p:spPr>
        <p:txBody>
          <a:bodyPr vert="horz" lIns="121899" tIns="60949" rIns="121899" bIns="60949" rtlCol="0">
            <a:normAutofit/>
          </a:bodyPr>
          <a:lstStyle/>
          <a:p>
            <a:pPr lvl="0"/>
            <a:r>
              <a:rPr lang="pt-BR" noProof="0" dirty="0" smtClean="0"/>
              <a:t>Clique para editar o texto mestre</a:t>
            </a:r>
          </a:p>
          <a:p>
            <a:pPr lvl="1"/>
            <a:r>
              <a:rPr lang="pt-BR" noProof="0" dirty="0" smtClean="0"/>
              <a:t>Segundo nível</a:t>
            </a:r>
          </a:p>
          <a:p>
            <a:pPr lvl="2"/>
            <a:r>
              <a:rPr lang="pt-BR" noProof="0" dirty="0" smtClean="0"/>
              <a:t>Terceiro nível</a:t>
            </a:r>
          </a:p>
          <a:p>
            <a:pPr lvl="3"/>
            <a:r>
              <a:rPr lang="pt-BR" noProof="0" dirty="0" smtClean="0"/>
              <a:t>Quarto nível</a:t>
            </a:r>
          </a:p>
          <a:p>
            <a:pPr lvl="4"/>
            <a:r>
              <a:rPr lang="pt-BR" noProof="0" dirty="0" smtClean="0"/>
              <a:t>Quinto nível</a:t>
            </a:r>
            <a:endParaRPr lang="pt-BR" noProof="0" dirty="0"/>
          </a:p>
        </p:txBody>
      </p:sp>
      <p:sp>
        <p:nvSpPr>
          <p:cNvPr id="4" name="Espaço Reservado para Data 3"/>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r">
              <a:defRPr sz="1100">
                <a:solidFill>
                  <a:schemeClr val="tx1"/>
                </a:solidFill>
              </a:defRPr>
            </a:lvl1pPr>
          </a:lstStyle>
          <a:p>
            <a:fld id="{3B9B9059-F1D6-41D0-95CF-D21CAA096B3A}" type="datetimeFigureOut">
              <a:rPr lang="pt-BR" noProof="0" smtClean="0"/>
              <a:pPr/>
              <a:t>20/10/2015</a:t>
            </a:fld>
            <a:endParaRPr lang="pt-BR" noProof="0" dirty="0"/>
          </a:p>
        </p:txBody>
      </p:sp>
      <p:sp>
        <p:nvSpPr>
          <p:cNvPr id="5" name="Espaço Reservado para Rodapé 4"/>
          <p:cNvSpPr>
            <a:spLocks noGrp="1"/>
          </p:cNvSpPr>
          <p:nvPr>
            <p:ph type="ftr" sz="quarter" idx="3"/>
          </p:nvPr>
        </p:nvSpPr>
        <p:spPr>
          <a:xfrm>
            <a:off x="914162" y="6375400"/>
            <a:ext cx="7414869" cy="195072"/>
          </a:xfrm>
          <a:prstGeom prst="rect">
            <a:avLst/>
          </a:prstGeom>
        </p:spPr>
        <p:txBody>
          <a:bodyPr vert="horz" lIns="121899" tIns="60949" rIns="121899" bIns="60949" rtlCol="0" anchor="ctr"/>
          <a:lstStyle>
            <a:lvl1pPr algn="l">
              <a:defRPr sz="1100">
                <a:solidFill>
                  <a:schemeClr val="tx1"/>
                </a:solidFill>
              </a:defRPr>
            </a:lvl1pPr>
          </a:lstStyle>
          <a:p>
            <a:endParaRPr lang="pt-BR" noProof="0" dirty="0"/>
          </a:p>
        </p:txBody>
      </p:sp>
      <p:sp>
        <p:nvSpPr>
          <p:cNvPr id="6" name="Espaço Reservado para Número de Slide 5"/>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r">
              <a:defRPr sz="1100">
                <a:solidFill>
                  <a:schemeClr val="tx1"/>
                </a:solidFill>
              </a:defRPr>
            </a:lvl1pPr>
          </a:lstStyle>
          <a:p>
            <a:fld id="{E5FD5434-F838-4DD4-A17B-1CB1A1850DF4}" type="slidenum">
              <a:rPr lang="pt-BR" noProof="0" smtClean="0"/>
              <a:pPr/>
              <a:t>‹nº›</a:t>
            </a:fld>
            <a:endParaRPr lang="pt-BR" noProof="0" dirty="0"/>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txStyles>
    <p:titleStyle>
      <a:lvl1pPr algn="l" defTabSz="1218987" rtl="0" eaLnBrk="1" latinLnBrk="0" hangingPunct="1">
        <a:lnSpc>
          <a:spcPct val="8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1"/>
          <p:cNvSpPr>
            <a:spLocks noGrp="1"/>
          </p:cNvSpPr>
          <p:nvPr>
            <p:ph type="subTitle" idx="1"/>
          </p:nvPr>
        </p:nvSpPr>
        <p:spPr/>
        <p:txBody>
          <a:bodyPr>
            <a:normAutofit/>
          </a:bodyPr>
          <a:lstStyle/>
          <a:p>
            <a:pPr marL="0" indent="0" algn="ctr">
              <a:spcBef>
                <a:spcPts val="0"/>
              </a:spcBef>
              <a:buNone/>
            </a:pPr>
            <a:r>
              <a:rPr lang="pt-BR" sz="2800" b="0" i="0" dirty="0" smtClean="0">
                <a:solidFill>
                  <a:schemeClr val="tx1"/>
                </a:solidFill>
              </a:rPr>
              <a:t>História Contemporânea</a:t>
            </a:r>
            <a:endParaRPr lang="pt-BR" sz="2800" b="0" i="0" dirty="0">
              <a:solidFill>
                <a:schemeClr val="tx1"/>
              </a:solidFill>
            </a:endParaRPr>
          </a:p>
        </p:txBody>
      </p:sp>
      <p:sp>
        <p:nvSpPr>
          <p:cNvPr id="3" name="Título 2"/>
          <p:cNvSpPr>
            <a:spLocks noGrp="1"/>
          </p:cNvSpPr>
          <p:nvPr>
            <p:ph type="ctrTitle"/>
          </p:nvPr>
        </p:nvSpPr>
        <p:spPr/>
        <p:txBody>
          <a:bodyPr/>
          <a:lstStyle/>
          <a:p>
            <a:pPr defTabSz="1216152">
              <a:spcBef>
                <a:spcPts val="0"/>
              </a:spcBef>
            </a:pPr>
            <a:r>
              <a:rPr lang="pt-BR" dirty="0"/>
              <a:t>Tratados da Segunda Guerra Mundial</a:t>
            </a:r>
            <a:br>
              <a:rPr lang="pt-BR" dirty="0"/>
            </a:br>
            <a:endParaRPr lang="pt-BR" sz="4400" b="0" i="0" baseline="0" dirty="0">
              <a:solidFill>
                <a:schemeClr val="tx1"/>
              </a:solidFill>
              <a:latin typeface="Cambria"/>
              <a:ea typeface="+mj-ea"/>
              <a:cs typeface="+mj-cs"/>
            </a:endParaRPr>
          </a:p>
        </p:txBody>
      </p:sp>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IV Conferência de Moscou – TOLSTOY (Outubro de 1944)</a:t>
            </a:r>
            <a:br>
              <a:rPr lang="pt-BR" b="1" dirty="0"/>
            </a:br>
            <a:endParaRPr lang="pt-BR" dirty="0"/>
          </a:p>
        </p:txBody>
      </p:sp>
      <p:sp>
        <p:nvSpPr>
          <p:cNvPr id="4" name="Espaço Reservado para Texto 3"/>
          <p:cNvSpPr>
            <a:spLocks noGrp="1"/>
          </p:cNvSpPr>
          <p:nvPr>
            <p:ph type="body" sz="half" idx="2"/>
          </p:nvPr>
        </p:nvSpPr>
        <p:spPr>
          <a:xfrm>
            <a:off x="7821163" y="1628800"/>
            <a:ext cx="3961368" cy="4746600"/>
          </a:xfrm>
        </p:spPr>
        <p:txBody>
          <a:bodyPr>
            <a:normAutofit fontScale="85000" lnSpcReduction="10000"/>
          </a:bodyPr>
          <a:lstStyle/>
          <a:p>
            <a:pPr fontAlgn="base"/>
            <a:r>
              <a:rPr lang="pt-BR" dirty="0"/>
              <a:t>Encontro principalmente entre Churchill e Stálin que decidiram transformar as</a:t>
            </a:r>
            <a:r>
              <a:rPr lang="pt-BR" i="1" dirty="0"/>
              <a:t> zonas de operações</a:t>
            </a:r>
            <a:r>
              <a:rPr lang="pt-BR" dirty="0"/>
              <a:t> em </a:t>
            </a:r>
            <a:r>
              <a:rPr lang="pt-BR" b="1" i="1" dirty="0"/>
              <a:t>esferas de influência</a:t>
            </a:r>
            <a:r>
              <a:rPr lang="pt-BR" dirty="0"/>
              <a:t> sem a participação americana.</a:t>
            </a:r>
          </a:p>
          <a:p>
            <a:pPr fontAlgn="base"/>
            <a:r>
              <a:rPr lang="pt-BR" dirty="0"/>
              <a:t>Fixaram-se percentagens para a divisão dos Balcãs entre Grã-Bretanha e URSS:</a:t>
            </a:r>
          </a:p>
          <a:p>
            <a:pPr fontAlgn="base"/>
            <a:r>
              <a:rPr lang="pt-BR" dirty="0"/>
              <a:t>Grécia – 90% influência britânica</a:t>
            </a:r>
          </a:p>
          <a:p>
            <a:pPr fontAlgn="base"/>
            <a:r>
              <a:rPr lang="pt-BR" dirty="0"/>
              <a:t>Romênia – 90% influência soviética</a:t>
            </a:r>
          </a:p>
          <a:p>
            <a:pPr fontAlgn="base"/>
            <a:r>
              <a:rPr lang="pt-BR" dirty="0"/>
              <a:t>Iugoslávia e Hungria – 50% a princípio para os soviéticos, depois 80%</a:t>
            </a:r>
          </a:p>
          <a:p>
            <a:pPr fontAlgn="base"/>
            <a:r>
              <a:rPr lang="pt-BR" dirty="0"/>
              <a:t>Bulgária – 75% influência soviética.</a:t>
            </a:r>
          </a:p>
          <a:p>
            <a:pPr fontAlgn="base"/>
            <a:r>
              <a:rPr lang="pt-BR" dirty="0"/>
              <a:t>A </a:t>
            </a:r>
            <a:r>
              <a:rPr lang="pt-BR" dirty="0" smtClean="0"/>
              <a:t>Grã-Bretanha </a:t>
            </a:r>
            <a:r>
              <a:rPr lang="pt-BR" dirty="0"/>
              <a:t>só foi capaz, nos anos seguintes, de manter influência sobre a Grécia mesmo; nas demais regiões, somente com o apoio dos EUA.</a:t>
            </a:r>
          </a:p>
          <a:p>
            <a:endParaRPr lang="pt-BR" dirty="0"/>
          </a:p>
        </p:txBody>
      </p:sp>
      <p:pic>
        <p:nvPicPr>
          <p:cNvPr id="5122" name="Picture 2" descr="http://operamundi.uol.com.br/arquivos/upload/bullard_churchill.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3437" r="3437"/>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271163"/>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a:t>Conferência de </a:t>
            </a:r>
            <a:r>
              <a:rPr lang="pt-BR" b="1" dirty="0" err="1"/>
              <a:t>Yalta</a:t>
            </a:r>
            <a:r>
              <a:rPr lang="pt-BR" b="1" dirty="0"/>
              <a:t> </a:t>
            </a:r>
            <a:r>
              <a:rPr lang="pt-BR" b="1" dirty="0" smtClean="0"/>
              <a:t>- 1945</a:t>
            </a:r>
            <a:r>
              <a:rPr lang="pt-BR" b="1" dirty="0"/>
              <a:t/>
            </a:r>
            <a:br>
              <a:rPr lang="pt-BR" b="1" dirty="0"/>
            </a:br>
            <a:endParaRPr lang="pt-BR" dirty="0"/>
          </a:p>
        </p:txBody>
      </p:sp>
      <p:sp>
        <p:nvSpPr>
          <p:cNvPr id="4" name="Espaço Reservado para Texto 3"/>
          <p:cNvSpPr>
            <a:spLocks noGrp="1"/>
          </p:cNvSpPr>
          <p:nvPr>
            <p:ph type="body" sz="half" idx="2"/>
          </p:nvPr>
        </p:nvSpPr>
        <p:spPr>
          <a:xfrm>
            <a:off x="7821162" y="1556792"/>
            <a:ext cx="4033889" cy="5040560"/>
          </a:xfrm>
        </p:spPr>
        <p:txBody>
          <a:bodyPr>
            <a:normAutofit fontScale="92500" lnSpcReduction="20000"/>
          </a:bodyPr>
          <a:lstStyle/>
          <a:p>
            <a:r>
              <a:rPr lang="pt-BR" dirty="0"/>
              <a:t>O presidente Franklin Delano Roosevelt, o primeiro ministro Winston Churchill e o líder soviético Joseph Stalin encontram-se em </a:t>
            </a:r>
            <a:r>
              <a:rPr lang="pt-BR" dirty="0" err="1"/>
              <a:t>Yalta</a:t>
            </a:r>
            <a:r>
              <a:rPr lang="pt-BR" dirty="0"/>
              <a:t> em 4 de fevereiro de 1945 para discutir o esforço de Guerra dos aliados contra a Alemanha e o Japão e tentar estabelecer algumas questões diplomáticas preocupantes. Embora um bom número de importantes acordos fosse alcançado na conferência, tensões sobre questões europeias, particularmente o destino da Polônia, pressagiavam o desmoronamento da Grande Aliança que se havia desenvolvido entre a União Soviética, os Estados Unidos e a Grã Bretanha durante a Segunda Guerra Mundial e insinuando a emergência da vindoura Guerra Fria. </a:t>
            </a:r>
          </a:p>
        </p:txBody>
      </p:sp>
      <p:pic>
        <p:nvPicPr>
          <p:cNvPr id="3074" name="Picture 2" descr="http://www.operamundi.com.br/arquivos/upload/hh_14.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4363" r="4363"/>
          <a:stretch>
            <a:fillRect/>
          </a:stretch>
        </p:blipFill>
        <p:spPr bwMode="auto">
          <a:xfrm>
            <a:off x="693738" y="482600"/>
            <a:ext cx="6602412" cy="584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1973445"/>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2" y="404664"/>
            <a:ext cx="4249913" cy="5970736"/>
          </a:xfrm>
        </p:spPr>
        <p:txBody>
          <a:bodyPr>
            <a:noAutofit/>
          </a:bodyPr>
          <a:lstStyle/>
          <a:p>
            <a:r>
              <a:rPr lang="pt-BR" sz="2400" dirty="0"/>
              <a:t>Ao encontrar-se na cidade de </a:t>
            </a:r>
            <a:r>
              <a:rPr lang="pt-BR" sz="2400" dirty="0" err="1"/>
              <a:t>Yalta</a:t>
            </a:r>
            <a:r>
              <a:rPr lang="pt-BR" sz="2400" dirty="0"/>
              <a:t> na Crimeia russa de 4 a 11 de fevereiro, Roosevelt, Churchill e Stalin chegavam cada qual com sua agenda para a conferência. Para Stalin, os principais objetivos eram a assistência econômica no pós-guerra e o reconhecimento por parte dos Estados Unidos e da Grã Bretanha de sua esfera de influência na Europa Oriental. Churchill tinha em mente antes de tudo a proteção do Império Britânico, mas também queria esclarecer o status político da Alemanha no pós-guerra. </a:t>
            </a:r>
          </a:p>
        </p:txBody>
      </p:sp>
      <p:pic>
        <p:nvPicPr>
          <p:cNvPr id="4098" name="Picture 2" descr="https://encrypted-tbn3.gstatic.com/images?q=tbn:ANd9GcSEUoU1NgPMQC38G4hGAxRLT_Tw-TUZppAIbD8phY8d5Q5KjU9Yv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5553" r="5553"/>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0885212"/>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2" y="332656"/>
            <a:ext cx="4105897" cy="6042744"/>
          </a:xfrm>
        </p:spPr>
        <p:txBody>
          <a:bodyPr>
            <a:normAutofit/>
          </a:bodyPr>
          <a:lstStyle/>
          <a:p>
            <a:r>
              <a:rPr lang="pt-BR" sz="2400" dirty="0"/>
              <a:t>As metas de Roosevelt se concentravam no consenso para a criação das Nações Unidas e em conquistar o apoio efetivo da União Soviética na guerra contra o Japão uma vez que Hitler já estava praticamente derrotado. Nenhum deles deixou </a:t>
            </a:r>
            <a:r>
              <a:rPr lang="pt-BR" sz="2400" dirty="0" err="1"/>
              <a:t>Yalta</a:t>
            </a:r>
            <a:r>
              <a:rPr lang="pt-BR" sz="2400" dirty="0"/>
              <a:t> completamente satisfeito. Não houve definição precisa quanto à ajuda financeira à União Soviética. Muitas questões pertinentes a Alemanha foram diferidas para posterior discussão. </a:t>
            </a:r>
          </a:p>
        </p:txBody>
      </p:sp>
      <p:pic>
        <p:nvPicPr>
          <p:cNvPr id="5122" name="Picture 2" descr="http://www.history.co.uk/sites/default/files/styles/16_9_responsive/public/Potsdam-Conference-2.gif?itok=SCKJ1SJz"/>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8214" r="18214"/>
          <a:stretch>
            <a:fillRect/>
          </a:stretch>
        </p:blipFill>
        <p:spPr bwMode="auto">
          <a:xfrm>
            <a:off x="405780" y="533400"/>
            <a:ext cx="6602413" cy="584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530384"/>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3" y="764704"/>
            <a:ext cx="3961368" cy="5610696"/>
          </a:xfrm>
        </p:spPr>
        <p:txBody>
          <a:bodyPr>
            <a:normAutofit/>
          </a:bodyPr>
          <a:lstStyle/>
          <a:p>
            <a:r>
              <a:rPr lang="pt-BR" sz="2400" dirty="0"/>
              <a:t>Quanto às Nações Unidas, Stalin queria que todas as 16 Repúblicas soviéticas estivessem representadas na Assembleia Geral, mas concordou com três – a União Soviética como um todo, a </a:t>
            </a:r>
            <a:r>
              <a:rPr lang="pt-BR" sz="2400" dirty="0" err="1"/>
              <a:t>Bielorússia</a:t>
            </a:r>
            <a:r>
              <a:rPr lang="pt-BR" sz="2400" dirty="0"/>
              <a:t> e a Ucrânia. Entretanto, os soviéticos concordaram em entrar em guerra contra o Japão noventa dias após a capitulação de Berlim. </a:t>
            </a:r>
          </a:p>
        </p:txBody>
      </p:sp>
      <p:pic>
        <p:nvPicPr>
          <p:cNvPr id="6146" name="Picture 2" descr="http://www.voltairenet.org/IMG/jpg/es-tres-2.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7546" r="7546"/>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291468"/>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3" y="260648"/>
            <a:ext cx="3961368" cy="6114752"/>
          </a:xfrm>
        </p:spPr>
        <p:txBody>
          <a:bodyPr>
            <a:normAutofit/>
          </a:bodyPr>
          <a:lstStyle/>
          <a:p>
            <a:r>
              <a:rPr lang="pt-BR" sz="2400" dirty="0"/>
              <a:t>Com a Segunda Guerra Mundial ainda intensa, seu interesse fundamental era de manter a Grande Aliança, com o que Stalin estava de acordo. Ambos acreditavam que as questões políticas problemáticas poderiam ser adiadas e resolvidas após o término da guerra. Desafortunadamente, Roosevelt jamais teve esta oportunidade. Quase exatamente dois meses após o encerramento da conferência, em 12 de abril, sofre um ataque cardíaco e falece. </a:t>
            </a:r>
          </a:p>
        </p:txBody>
      </p:sp>
      <p:pic>
        <p:nvPicPr>
          <p:cNvPr id="7170" name="Picture 2" descr="http://www.efedocanalisis.com/wp-content/blogs.dir/2/files_mf/cache/th_daed47a25ce4c8d7c1c95b101922a408_3709384.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9627" r="19627"/>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378057"/>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2" y="332656"/>
            <a:ext cx="4105897" cy="6042744"/>
          </a:xfrm>
        </p:spPr>
        <p:txBody>
          <a:bodyPr>
            <a:noAutofit/>
          </a:bodyPr>
          <a:lstStyle/>
          <a:p>
            <a:r>
              <a:rPr lang="pt-BR" sz="2600" dirty="0"/>
              <a:t>A conferência estabeleceu as diretrizes básicas para a administração da Alemanha logo depois do fim do conflito. Além da histórica decisão de dividir a Alemanha em quatro zonas de ocupação, foi criado um conselho de ministros das Relações Exteriores, com sede em Londres e a participação de representantes do Reino Unido, União Soviética, China, França e Estados Unidos.</a:t>
            </a:r>
          </a:p>
        </p:txBody>
      </p:sp>
      <p:pic>
        <p:nvPicPr>
          <p:cNvPr id="8194" name="Picture 2" descr="https://encrypted-tbn2.gstatic.com/images?q=tbn:ANd9GcRkC_jPkBF3u_P1HamIs_kOk5UTbUeizhHvU2ZHIaMmR6XO_SGH"/>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4567" r="4567"/>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7009910"/>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21163" y="188640"/>
            <a:ext cx="3961368" cy="1422400"/>
          </a:xfrm>
        </p:spPr>
        <p:txBody>
          <a:bodyPr/>
          <a:lstStyle/>
          <a:p>
            <a:r>
              <a:rPr lang="pt-BR" dirty="0"/>
              <a:t>O confronto estava programado</a:t>
            </a:r>
          </a:p>
        </p:txBody>
      </p:sp>
      <p:sp>
        <p:nvSpPr>
          <p:cNvPr id="4" name="Espaço Reservado para Texto 3"/>
          <p:cNvSpPr>
            <a:spLocks noGrp="1"/>
          </p:cNvSpPr>
          <p:nvPr>
            <p:ph type="body" sz="half" idx="2"/>
          </p:nvPr>
        </p:nvSpPr>
        <p:spPr>
          <a:xfrm>
            <a:off x="7821162" y="1611040"/>
            <a:ext cx="4177905" cy="4764360"/>
          </a:xfrm>
        </p:spPr>
        <p:txBody>
          <a:bodyPr>
            <a:normAutofit/>
          </a:bodyPr>
          <a:lstStyle/>
          <a:p>
            <a:r>
              <a:rPr lang="pt-BR" dirty="0"/>
              <a:t>Em Potsdam, o choque de interesses entre Moscou e seus aliados ocidentais ficou bem mais evidenciado que nas duas conferências anteriores. Depois dos testes bem-sucedidos com a bomba atômica naquele julho de 1945, Truman pretendia o apoio da URSS na guerra contra o Japão, mas ao mesmo tempo queria evitar uma ocupação soviética naquela região asiática. Já a União Soviética, por seu lado, distanciou-se definitivamente das nações ocidentais, marcando o início de uma nova era: a Guerra Fria.</a:t>
            </a:r>
          </a:p>
        </p:txBody>
      </p:sp>
      <p:pic>
        <p:nvPicPr>
          <p:cNvPr id="9220" name="Picture 4" descr="http://3.bp.blogspot.com/-fxdMIaYtLMU/VUU8DoWaglI/AAAAAAAAoYM/LHgp8yOLVss/s1600/Elba-Day.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3818" r="3818"/>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303327"/>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b="1" dirty="0"/>
              <a:t>Carta </a:t>
            </a:r>
            <a:r>
              <a:rPr lang="pt-BR" b="1" dirty="0" smtClean="0"/>
              <a:t> de São Francisco - 1945</a:t>
            </a:r>
            <a:r>
              <a:rPr lang="pt-BR" b="1" dirty="0"/>
              <a:t/>
            </a:r>
            <a:br>
              <a:rPr lang="pt-BR" b="1" dirty="0"/>
            </a:br>
            <a:endParaRPr lang="pt-BR" dirty="0"/>
          </a:p>
        </p:txBody>
      </p:sp>
      <p:sp>
        <p:nvSpPr>
          <p:cNvPr id="4" name="Espaço Reservado para Texto 3"/>
          <p:cNvSpPr>
            <a:spLocks noGrp="1"/>
          </p:cNvSpPr>
          <p:nvPr>
            <p:ph type="body" sz="half" idx="2"/>
          </p:nvPr>
        </p:nvSpPr>
        <p:spPr>
          <a:xfrm>
            <a:off x="7821163" y="1484784"/>
            <a:ext cx="3961368" cy="4890616"/>
          </a:xfrm>
        </p:spPr>
        <p:txBody>
          <a:bodyPr>
            <a:normAutofit/>
          </a:bodyPr>
          <a:lstStyle/>
          <a:p>
            <a:r>
              <a:rPr lang="pt-BR" sz="2400" dirty="0"/>
              <a:t>Os três pilares da Organização estão presentes num documento histórico: a Carta das Nações Unidas, que serviu como Tratado para a Fundação da maior organização internacional do mundo. O caminho para assinatura e consequente criação da Organização das Nações Unidas teve início em 1941, em Londres, capital do Reino Unido:</a:t>
            </a:r>
          </a:p>
        </p:txBody>
      </p:sp>
      <p:pic>
        <p:nvPicPr>
          <p:cNvPr id="10242" name="Picture 2" descr="UN70 Logo Portuguese vertical 250px"/>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5221" b="5221"/>
          <a:stretch>
            <a:fillRect/>
          </a:stretch>
        </p:blipFill>
        <p:spPr bwMode="auto">
          <a:xfrm>
            <a:off x="507868" y="482601"/>
            <a:ext cx="6602281" cy="5394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435463"/>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914162" y="620688"/>
            <a:ext cx="10360501" cy="5904656"/>
          </a:xfrm>
        </p:spPr>
        <p:txBody>
          <a:bodyPr>
            <a:normAutofit/>
          </a:bodyPr>
          <a:lstStyle/>
          <a:p>
            <a:r>
              <a:rPr lang="pt-BR" b="1" dirty="0"/>
              <a:t>1941-</a:t>
            </a:r>
            <a:r>
              <a:rPr lang="pt-BR" dirty="0"/>
              <a:t> Londres, Reino Unido, </a:t>
            </a:r>
            <a:r>
              <a:rPr lang="pt-BR" b="1" dirty="0">
                <a:effectLst>
                  <a:outerShdw blurRad="38100" dist="38100" dir="2700000" algn="tl">
                    <a:srgbClr val="000000">
                      <a:alpha val="43137"/>
                    </a:srgbClr>
                  </a:outerShdw>
                </a:effectLst>
              </a:rPr>
              <a:t>Declaração do Palácio de St. James</a:t>
            </a:r>
            <a:r>
              <a:rPr lang="pt-BR" dirty="0"/>
              <a:t>: Em plena Segunda Guerra Mundial, representantes do Reino Unido, Canadá, Austrália, Nova Zelândia, União da África do Sul e os governos exilados da Bélgica, Checoslováquia, Grécia, Luxemburgo, Países Baixos, Noruega, Polónia, Jugoslávia e o General de Gaulle, em nome da França, assinam a declaração. </a:t>
            </a:r>
            <a:endParaRPr lang="pt-BR" dirty="0" smtClean="0"/>
          </a:p>
          <a:p>
            <a:r>
              <a:rPr lang="pt-BR" dirty="0" smtClean="0"/>
              <a:t>Alguns </a:t>
            </a:r>
            <a:r>
              <a:rPr lang="pt-BR" dirty="0"/>
              <a:t>excertos desta declaração ainda hoje servem como palavras inspiradoras para a paz: </a:t>
            </a:r>
            <a:endParaRPr lang="pt-BR" dirty="0" smtClean="0"/>
          </a:p>
          <a:p>
            <a:r>
              <a:rPr lang="pt-BR" dirty="0" smtClean="0"/>
              <a:t>“</a:t>
            </a:r>
            <a:r>
              <a:rPr lang="pt-BR" dirty="0"/>
              <a:t>A verdadeira forma de uma paz duradoura é a vontade de cooperação entre povos livres e que libertos da ameaça de agressão conseguem usufruir de segurança económica e social”; </a:t>
            </a:r>
            <a:endParaRPr lang="pt-BR" dirty="0" smtClean="0"/>
          </a:p>
          <a:p>
            <a:r>
              <a:rPr lang="pt-BR" dirty="0" smtClean="0"/>
              <a:t>“</a:t>
            </a:r>
            <a:r>
              <a:rPr lang="pt-BR" dirty="0"/>
              <a:t>a nossa intenção é trabalhar em conjunto e com outros povos livres, tanto na guerra como na paz para este fim”.</a:t>
            </a:r>
          </a:p>
          <a:p>
            <a:endParaRPr lang="pt-BR" dirty="0"/>
          </a:p>
        </p:txBody>
      </p:sp>
    </p:spTree>
    <p:extLst>
      <p:ext uri="{BB962C8B-B14F-4D97-AF65-F5344CB8AC3E}">
        <p14:creationId xmlns:p14="http://schemas.microsoft.com/office/powerpoint/2010/main" val="2930690455"/>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7828" y="548680"/>
            <a:ext cx="10360501" cy="4470400"/>
          </a:xfrm>
        </p:spPr>
        <p:txBody>
          <a:bodyPr>
            <a:normAutofit/>
          </a:bodyPr>
          <a:lstStyle/>
          <a:p>
            <a:r>
              <a:rPr lang="pt-BR" sz="4400" dirty="0"/>
              <a:t>A busca por soluções foi estabelecida por meio de alguns encontros internacionais onde os países Aliados buscaram meios de reequilibrar as questões políticas, econômicas e diplomáticas</a:t>
            </a:r>
          </a:p>
        </p:txBody>
      </p:sp>
    </p:spTree>
    <p:extLst>
      <p:ext uri="{BB962C8B-B14F-4D97-AF65-F5344CB8AC3E}">
        <p14:creationId xmlns:p14="http://schemas.microsoft.com/office/powerpoint/2010/main" val="2433307686"/>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162" y="620688"/>
            <a:ext cx="10360501" cy="5653113"/>
          </a:xfrm>
        </p:spPr>
        <p:txBody>
          <a:bodyPr/>
          <a:lstStyle/>
          <a:p>
            <a:r>
              <a:rPr lang="pt-BR" sz="3200" b="1" dirty="0"/>
              <a:t>1941-</a:t>
            </a:r>
            <a:r>
              <a:rPr lang="pt-BR" sz="3200" dirty="0"/>
              <a:t> </a:t>
            </a:r>
            <a:r>
              <a:rPr lang="pt-BR" sz="3200" b="1" dirty="0">
                <a:effectLst>
                  <a:outerShdw blurRad="38100" dist="38100" dir="2700000" algn="tl">
                    <a:srgbClr val="000000">
                      <a:alpha val="43137"/>
                    </a:srgbClr>
                  </a:outerShdw>
                </a:effectLst>
              </a:rPr>
              <a:t>Carta do Atlântico</a:t>
            </a:r>
            <a:r>
              <a:rPr lang="pt-BR" sz="3200" dirty="0"/>
              <a:t>: Dois meses após a Declaração de Londres, dá-se novo passo para a criação de uma Organização Mundial numa reunião entre o Presidente dos EUA, Franklin Roosevelt, e o primeiro-ministro britânico, Winston Churchill, a bordo de um navio. </a:t>
            </a:r>
            <a:endParaRPr lang="pt-BR" sz="3200" dirty="0" smtClean="0"/>
          </a:p>
          <a:p>
            <a:r>
              <a:rPr lang="pt-BR" sz="3200" dirty="0" smtClean="0"/>
              <a:t>O </a:t>
            </a:r>
            <a:r>
              <a:rPr lang="pt-BR" sz="3200" dirty="0"/>
              <a:t>documento não era ainda um tratado, apenas afirmava a concordância de políticas entre as duas nações com base na esperança de criar um mundo melhor.</a:t>
            </a:r>
          </a:p>
          <a:p>
            <a:endParaRPr lang="pt-BR" dirty="0"/>
          </a:p>
        </p:txBody>
      </p:sp>
    </p:spTree>
    <p:extLst>
      <p:ext uri="{BB962C8B-B14F-4D97-AF65-F5344CB8AC3E}">
        <p14:creationId xmlns:p14="http://schemas.microsoft.com/office/powerpoint/2010/main" val="1797933959"/>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162" y="476672"/>
            <a:ext cx="10360501" cy="5797129"/>
          </a:xfrm>
        </p:spPr>
        <p:txBody>
          <a:bodyPr>
            <a:noAutofit/>
          </a:bodyPr>
          <a:lstStyle/>
          <a:p>
            <a:r>
              <a:rPr lang="pt-BR" sz="3200" b="1" dirty="0"/>
              <a:t>1943-</a:t>
            </a:r>
            <a:r>
              <a:rPr lang="pt-BR" sz="3200" dirty="0"/>
              <a:t> </a:t>
            </a:r>
            <a:r>
              <a:rPr lang="pt-BR" sz="3200" b="1" dirty="0">
                <a:effectLst>
                  <a:outerShdw blurRad="38100" dist="38100" dir="2700000" algn="tl">
                    <a:srgbClr val="000000">
                      <a:alpha val="43137"/>
                    </a:srgbClr>
                  </a:outerShdw>
                </a:effectLst>
              </a:rPr>
              <a:t>Conferências de </a:t>
            </a:r>
            <a:r>
              <a:rPr lang="pt-BR" sz="3200" b="1" dirty="0" smtClean="0">
                <a:effectLst>
                  <a:outerShdw blurRad="38100" dist="38100" dir="2700000" algn="tl">
                    <a:srgbClr val="000000">
                      <a:alpha val="43137"/>
                    </a:srgbClr>
                  </a:outerShdw>
                </a:effectLst>
              </a:rPr>
              <a:t>Moscou </a:t>
            </a:r>
            <a:r>
              <a:rPr lang="pt-BR" sz="3200" dirty="0"/>
              <a:t>(União Soviética) e </a:t>
            </a:r>
            <a:r>
              <a:rPr lang="pt-BR" sz="3200" dirty="0" smtClean="0"/>
              <a:t>Teerã </a:t>
            </a:r>
            <a:r>
              <a:rPr lang="pt-BR" sz="3200" dirty="0"/>
              <a:t>(</a:t>
            </a:r>
            <a:r>
              <a:rPr lang="pt-BR" sz="3200" dirty="0" smtClean="0"/>
              <a:t>Irã). </a:t>
            </a:r>
            <a:r>
              <a:rPr lang="pt-BR" sz="3200" dirty="0"/>
              <a:t>Em </a:t>
            </a:r>
            <a:r>
              <a:rPr lang="pt-BR" sz="3200" dirty="0" smtClean="0"/>
              <a:t>Moscou, </a:t>
            </a:r>
            <a:r>
              <a:rPr lang="pt-BR" sz="3200" dirty="0"/>
              <a:t>a União Soviética, o Reino Unido, os EUA e a China apelam à criação de uma </a:t>
            </a:r>
            <a:r>
              <a:rPr lang="pt-BR" sz="3200" dirty="0" smtClean="0"/>
              <a:t>organização </a:t>
            </a:r>
            <a:r>
              <a:rPr lang="pt-BR" sz="3200" dirty="0"/>
              <a:t>internacional para manter a paz e segurança internacionais – um objetivo reafirmado dois meses mais tarde na conferência de </a:t>
            </a:r>
            <a:r>
              <a:rPr lang="pt-BR" sz="3200" dirty="0" smtClean="0"/>
              <a:t>Teerã.</a:t>
            </a:r>
            <a:endParaRPr lang="pt-BR" sz="3200" dirty="0"/>
          </a:p>
          <a:p>
            <a:endParaRPr lang="pt-BR" sz="3200" dirty="0"/>
          </a:p>
        </p:txBody>
      </p:sp>
    </p:spTree>
    <p:extLst>
      <p:ext uri="{BB962C8B-B14F-4D97-AF65-F5344CB8AC3E}">
        <p14:creationId xmlns:p14="http://schemas.microsoft.com/office/powerpoint/2010/main" val="2953437180"/>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162" y="116632"/>
            <a:ext cx="10360501" cy="6157169"/>
          </a:xfrm>
        </p:spPr>
        <p:txBody>
          <a:bodyPr>
            <a:normAutofit fontScale="85000" lnSpcReduction="20000"/>
          </a:bodyPr>
          <a:lstStyle/>
          <a:p>
            <a:r>
              <a:rPr lang="pt-BR" b="1" dirty="0"/>
              <a:t>1944/45-</a:t>
            </a:r>
            <a:r>
              <a:rPr lang="pt-BR" dirty="0"/>
              <a:t> </a:t>
            </a:r>
            <a:r>
              <a:rPr lang="pt-BR" b="1" dirty="0" err="1">
                <a:effectLst>
                  <a:outerShdw blurRad="38100" dist="38100" dir="2700000" algn="tl">
                    <a:srgbClr val="000000">
                      <a:alpha val="43137"/>
                    </a:srgbClr>
                  </a:outerShdw>
                </a:effectLst>
              </a:rPr>
              <a:t>Dumbarton</a:t>
            </a:r>
            <a:r>
              <a:rPr lang="pt-BR" b="1" dirty="0">
                <a:effectLst>
                  <a:outerShdw blurRad="38100" dist="38100" dir="2700000" algn="tl">
                    <a:srgbClr val="000000">
                      <a:alpha val="43137"/>
                    </a:srgbClr>
                  </a:outerShdw>
                </a:effectLst>
              </a:rPr>
              <a:t> Oaks </a:t>
            </a:r>
            <a:r>
              <a:rPr lang="pt-BR" dirty="0"/>
              <a:t>&amp; </a:t>
            </a:r>
            <a:r>
              <a:rPr lang="pt-BR" b="1" dirty="0">
                <a:effectLst>
                  <a:outerShdw blurRad="38100" dist="38100" dir="2700000" algn="tl">
                    <a:srgbClr val="000000">
                      <a:alpha val="43137"/>
                    </a:srgbClr>
                  </a:outerShdw>
                </a:effectLst>
              </a:rPr>
              <a:t>Conferência de </a:t>
            </a:r>
            <a:r>
              <a:rPr lang="pt-BR" b="1" dirty="0" err="1" smtClean="0">
                <a:effectLst>
                  <a:outerShdw blurRad="38100" dist="38100" dir="2700000" algn="tl">
                    <a:srgbClr val="000000">
                      <a:alpha val="43137"/>
                    </a:srgbClr>
                  </a:outerShdw>
                </a:effectLst>
              </a:rPr>
              <a:t>Yalta</a:t>
            </a:r>
            <a:r>
              <a:rPr lang="pt-BR" dirty="0"/>
              <a:t>: Os princípios da </a:t>
            </a:r>
            <a:r>
              <a:rPr lang="pt-BR" dirty="0" smtClean="0"/>
              <a:t>organização </a:t>
            </a:r>
            <a:r>
              <a:rPr lang="pt-BR" dirty="0"/>
              <a:t>mundial a ser criada são estabelecidos. </a:t>
            </a:r>
            <a:endParaRPr lang="pt-BR" dirty="0" smtClean="0"/>
          </a:p>
          <a:p>
            <a:r>
              <a:rPr lang="pt-BR" dirty="0" smtClean="0"/>
              <a:t>No </a:t>
            </a:r>
            <a:r>
              <a:rPr lang="pt-BR" dirty="0"/>
              <a:t>entanto, é um processo longo que vai desde a definição dos princípios e propósitos do organismo à criação da sua estrutura.  </a:t>
            </a:r>
            <a:r>
              <a:rPr lang="pt-BR" dirty="0" smtClean="0"/>
              <a:t>Foi </a:t>
            </a:r>
            <a:r>
              <a:rPr lang="pt-BR" dirty="0"/>
              <a:t>feito um rascunho que teve que ser posteriormente assinado por várias nações. </a:t>
            </a:r>
            <a:endParaRPr lang="pt-BR" dirty="0" smtClean="0"/>
          </a:p>
          <a:p>
            <a:r>
              <a:rPr lang="pt-BR" dirty="0" smtClean="0"/>
              <a:t>De </a:t>
            </a:r>
            <a:r>
              <a:rPr lang="pt-BR" dirty="0"/>
              <a:t>acordo com as propostas de </a:t>
            </a:r>
            <a:r>
              <a:rPr lang="pt-BR" b="1" dirty="0" err="1">
                <a:effectLst>
                  <a:outerShdw blurRad="38100" dist="38100" dir="2700000" algn="tl">
                    <a:srgbClr val="000000">
                      <a:alpha val="43137"/>
                    </a:srgbClr>
                  </a:outerShdw>
                </a:effectLst>
              </a:rPr>
              <a:t>Dumbarton</a:t>
            </a:r>
            <a:r>
              <a:rPr lang="pt-BR" b="1" dirty="0">
                <a:effectLst>
                  <a:outerShdw blurRad="38100" dist="38100" dir="2700000" algn="tl">
                    <a:srgbClr val="000000">
                      <a:alpha val="43137"/>
                    </a:srgbClr>
                  </a:outerShdw>
                </a:effectLst>
              </a:rPr>
              <a:t> Oaks</a:t>
            </a:r>
            <a:r>
              <a:rPr lang="pt-BR" dirty="0"/>
              <a:t>, quatro órgãos principais constituiriam a organização a ser denominada como Nações Unidas: </a:t>
            </a:r>
            <a:endParaRPr lang="pt-BR" dirty="0" smtClean="0"/>
          </a:p>
          <a:p>
            <a:r>
              <a:rPr lang="pt-BR" dirty="0" smtClean="0"/>
              <a:t>uma </a:t>
            </a:r>
            <a:r>
              <a:rPr lang="pt-BR" b="1" dirty="0">
                <a:effectLst>
                  <a:outerShdw blurRad="38100" dist="38100" dir="2700000" algn="tl">
                    <a:srgbClr val="000000">
                      <a:alpha val="43137"/>
                    </a:srgbClr>
                  </a:outerShdw>
                </a:effectLst>
              </a:rPr>
              <a:t>Assembleia-Geral</a:t>
            </a:r>
            <a:r>
              <a:rPr lang="pt-BR" dirty="0"/>
              <a:t> composta por todos os membros, </a:t>
            </a:r>
            <a:endParaRPr lang="pt-BR" dirty="0" smtClean="0"/>
          </a:p>
          <a:p>
            <a:r>
              <a:rPr lang="pt-BR" dirty="0" smtClean="0"/>
              <a:t>um </a:t>
            </a:r>
            <a:r>
              <a:rPr lang="pt-BR" b="1" dirty="0">
                <a:effectLst>
                  <a:outerShdw blurRad="38100" dist="38100" dir="2700000" algn="tl">
                    <a:srgbClr val="000000">
                      <a:alpha val="43137"/>
                    </a:srgbClr>
                  </a:outerShdw>
                </a:effectLst>
              </a:rPr>
              <a:t>Conselho de Segurança </a:t>
            </a:r>
            <a:r>
              <a:rPr lang="pt-BR" dirty="0"/>
              <a:t>de 11 membros (5 permanentes e 6 não permanentes a serem eleitos pela Assembleia-Geral e restantes membros  para mandatos de dois anos), </a:t>
            </a:r>
            <a:endParaRPr lang="pt-BR" dirty="0" smtClean="0"/>
          </a:p>
          <a:p>
            <a:r>
              <a:rPr lang="pt-BR" dirty="0" smtClean="0"/>
              <a:t>um </a:t>
            </a:r>
            <a:r>
              <a:rPr lang="pt-BR" b="1" dirty="0">
                <a:effectLst>
                  <a:outerShdw blurRad="38100" dist="38100" dir="2700000" algn="tl">
                    <a:srgbClr val="000000">
                      <a:alpha val="43137"/>
                    </a:srgbClr>
                  </a:outerShdw>
                </a:effectLst>
              </a:rPr>
              <a:t>Tribunal Internacional </a:t>
            </a:r>
            <a:r>
              <a:rPr lang="pt-BR" b="1" dirty="0" smtClean="0">
                <a:effectLst>
                  <a:outerShdw blurRad="38100" dist="38100" dir="2700000" algn="tl">
                    <a:srgbClr val="000000">
                      <a:alpha val="43137"/>
                    </a:srgbClr>
                  </a:outerShdw>
                </a:effectLst>
              </a:rPr>
              <a:t>Penal</a:t>
            </a:r>
            <a:r>
              <a:rPr lang="pt-BR" dirty="0" smtClean="0"/>
              <a:t>, </a:t>
            </a:r>
            <a:r>
              <a:rPr lang="pt-BR" dirty="0"/>
              <a:t>e </a:t>
            </a:r>
            <a:endParaRPr lang="pt-BR" dirty="0" smtClean="0"/>
          </a:p>
          <a:p>
            <a:r>
              <a:rPr lang="pt-BR" dirty="0" smtClean="0"/>
              <a:t>um </a:t>
            </a:r>
            <a:r>
              <a:rPr lang="pt-BR" dirty="0">
                <a:effectLst>
                  <a:outerShdw blurRad="38100" dist="38100" dir="2700000" algn="tl">
                    <a:srgbClr val="000000">
                      <a:alpha val="43137"/>
                    </a:srgbClr>
                  </a:outerShdw>
                </a:effectLst>
              </a:rPr>
              <a:t>Secretariado-Geral</a:t>
            </a:r>
            <a:r>
              <a:rPr lang="pt-BR" dirty="0"/>
              <a:t>. </a:t>
            </a:r>
            <a:endParaRPr lang="pt-BR" dirty="0" smtClean="0"/>
          </a:p>
          <a:p>
            <a:r>
              <a:rPr lang="pt-BR" dirty="0" smtClean="0"/>
              <a:t>Também </a:t>
            </a:r>
            <a:r>
              <a:rPr lang="pt-BR" dirty="0"/>
              <a:t>foi criado um </a:t>
            </a:r>
            <a:r>
              <a:rPr lang="pt-BR" b="1" dirty="0">
                <a:effectLst>
                  <a:outerShdw blurRad="38100" dist="38100" dir="2700000" algn="tl">
                    <a:srgbClr val="000000">
                      <a:alpha val="43137"/>
                    </a:srgbClr>
                  </a:outerShdw>
                </a:effectLst>
              </a:rPr>
              <a:t>Conselho Económico e Social</a:t>
            </a:r>
            <a:r>
              <a:rPr lang="pt-BR" dirty="0"/>
              <a:t>, sob a autoridade da Assembleia-Geral. </a:t>
            </a:r>
            <a:endParaRPr lang="pt-BR" dirty="0" smtClean="0"/>
          </a:p>
          <a:p>
            <a:r>
              <a:rPr lang="pt-BR" dirty="0" smtClean="0"/>
              <a:t>O </a:t>
            </a:r>
            <a:r>
              <a:rPr lang="pt-BR" dirty="0"/>
              <a:t>método de votação do Conselho de Segurança foi deixado em aberto para discussão.</a:t>
            </a:r>
          </a:p>
        </p:txBody>
      </p:sp>
    </p:spTree>
    <p:extLst>
      <p:ext uri="{BB962C8B-B14F-4D97-AF65-F5344CB8AC3E}">
        <p14:creationId xmlns:p14="http://schemas.microsoft.com/office/powerpoint/2010/main" val="3715849174"/>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162" y="260648"/>
            <a:ext cx="10360501" cy="6013153"/>
          </a:xfrm>
        </p:spPr>
        <p:txBody>
          <a:bodyPr>
            <a:normAutofit/>
          </a:bodyPr>
          <a:lstStyle/>
          <a:p>
            <a:r>
              <a:rPr lang="pt-BR" b="1" dirty="0"/>
              <a:t>1945-</a:t>
            </a:r>
            <a:r>
              <a:rPr lang="pt-BR" dirty="0"/>
              <a:t> </a:t>
            </a:r>
            <a:r>
              <a:rPr lang="pt-BR" b="1" dirty="0">
                <a:effectLst>
                  <a:outerShdw blurRad="38100" dist="38100" dir="2700000" algn="tl">
                    <a:srgbClr val="000000">
                      <a:alpha val="43137"/>
                    </a:srgbClr>
                  </a:outerShdw>
                </a:effectLst>
              </a:rPr>
              <a:t>Conferência de São Francisco</a:t>
            </a:r>
            <a:r>
              <a:rPr lang="pt-BR" dirty="0"/>
              <a:t>: Quarenta e cinco nações, incluindo quatro patrocinadores, foram originalmente convidados para a Conferência de São Francisco: os países que declararam guerra a Alemanha e ao Japão e que assinaram a declaração das Nações Unidas. </a:t>
            </a:r>
            <a:endParaRPr lang="pt-BR" dirty="0" smtClean="0"/>
          </a:p>
          <a:p>
            <a:r>
              <a:rPr lang="pt-BR" dirty="0" smtClean="0"/>
              <a:t>A Polônia </a:t>
            </a:r>
            <a:r>
              <a:rPr lang="pt-BR" dirty="0"/>
              <a:t>não fez parte da declaração original devido ao </a:t>
            </a:r>
            <a:r>
              <a:rPr lang="pt-BR" dirty="0" smtClean="0"/>
              <a:t>fato </a:t>
            </a:r>
            <a:r>
              <a:rPr lang="pt-BR" dirty="0"/>
              <a:t>de não ter ainda um governo formado, sendo que foi deixado um espaço para posterior assinatura. Outros quatro países foram convidados a participar na Conferência: Bielorrússia, Ucrânia, Dinamarca e Argentina. </a:t>
            </a:r>
            <a:endParaRPr lang="pt-BR" dirty="0" smtClean="0"/>
          </a:p>
          <a:p>
            <a:r>
              <a:rPr lang="pt-BR" dirty="0" smtClean="0"/>
              <a:t>A </a:t>
            </a:r>
            <a:r>
              <a:rPr lang="pt-BR" dirty="0"/>
              <a:t>Conferência contou com a participação de 850 delegados e mais de 2500 membros da comunicação social, observadores da sociedade civil e outras organizações.</a:t>
            </a:r>
          </a:p>
          <a:p>
            <a:endParaRPr lang="pt-BR" dirty="0"/>
          </a:p>
        </p:txBody>
      </p:sp>
    </p:spTree>
    <p:extLst>
      <p:ext uri="{BB962C8B-B14F-4D97-AF65-F5344CB8AC3E}">
        <p14:creationId xmlns:p14="http://schemas.microsoft.com/office/powerpoint/2010/main" val="3442857475"/>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162" y="482600"/>
            <a:ext cx="10360501" cy="786160"/>
          </a:xfrm>
        </p:spPr>
        <p:txBody>
          <a:bodyPr/>
          <a:lstStyle/>
          <a:p>
            <a:pPr algn="ctr"/>
            <a:r>
              <a:rPr lang="pt-BR" b="1" dirty="0" smtClean="0">
                <a:effectLst>
                  <a:outerShdw blurRad="38100" dist="38100" dir="2700000" algn="tl">
                    <a:srgbClr val="000000">
                      <a:alpha val="43137"/>
                    </a:srgbClr>
                  </a:outerShdw>
                </a:effectLst>
              </a:rPr>
              <a:t>Geopolítica do pós guerra</a:t>
            </a:r>
            <a:endParaRPr lang="pt-BR" b="1" dirty="0">
              <a:effectLst>
                <a:outerShdw blurRad="38100" dist="38100" dir="2700000" algn="tl">
                  <a:srgbClr val="000000">
                    <a:alpha val="43137"/>
                  </a:srgbClr>
                </a:outerShdw>
              </a:effectLst>
            </a:endParaRPr>
          </a:p>
        </p:txBody>
      </p:sp>
      <p:sp>
        <p:nvSpPr>
          <p:cNvPr id="3" name="Espaço Reservado para Conteúdo 2"/>
          <p:cNvSpPr>
            <a:spLocks noGrp="1"/>
          </p:cNvSpPr>
          <p:nvPr>
            <p:ph idx="1"/>
          </p:nvPr>
        </p:nvSpPr>
        <p:spPr/>
        <p:txBody>
          <a:bodyPr>
            <a:normAutofit fontScale="77500" lnSpcReduction="20000"/>
          </a:bodyPr>
          <a:lstStyle/>
          <a:p>
            <a:r>
              <a:rPr lang="pt-BR" dirty="0"/>
              <a:t>Após a união entre Estados Unidos e União Soviética para derrotarem o eixo, foi acirrada uma disputa pela hegemonia no globo, dando inicio a Guerra Fria, que se estendeu no momento pós-guerra até o final dos anos 80.</a:t>
            </a:r>
          </a:p>
          <a:p>
            <a:endParaRPr lang="pt-BR" dirty="0"/>
          </a:p>
          <a:p>
            <a:r>
              <a:rPr lang="pt-BR" dirty="0"/>
              <a:t>Os Estados Unidos lançaram em 1947, a doutrina Truman e o Plano Marshall, sendo consenso, portanto, considerar este ano como inicio da Guerra fria.</a:t>
            </a:r>
          </a:p>
          <a:p>
            <a:pPr marL="0" indent="0">
              <a:buNone/>
            </a:pPr>
            <a:r>
              <a:rPr lang="pt-BR" dirty="0"/>
              <a:t> </a:t>
            </a:r>
          </a:p>
          <a:p>
            <a:r>
              <a:rPr lang="pt-BR" dirty="0"/>
              <a:t>A doutrina Truman tinha por objetivo a contenção do socialismo. Foi desenvolvido por George F. </a:t>
            </a:r>
            <a:r>
              <a:rPr lang="pt-BR" dirty="0" err="1"/>
              <a:t>Kennan</a:t>
            </a:r>
            <a:r>
              <a:rPr lang="pt-BR" dirty="0"/>
              <a:t>, e tinha como </a:t>
            </a:r>
            <a:r>
              <a:rPr lang="pt-BR" dirty="0" smtClean="0"/>
              <a:t>ideia </a:t>
            </a:r>
            <a:r>
              <a:rPr lang="pt-BR" dirty="0"/>
              <a:t>básica impedir a expansão da União Soviética, fazer alianças com outros países para isola-la. Já o Plano Marshall, idealizado por George C. Marshall era um plano para ajudar países na Europa afetados pela guerra, e recuperar mercados para produtos e capitais norte-americanos.</a:t>
            </a:r>
          </a:p>
          <a:p>
            <a:pPr marL="0" indent="0">
              <a:buNone/>
            </a:pPr>
            <a:endParaRPr lang="pt-BR" dirty="0"/>
          </a:p>
          <a:p>
            <a:endParaRPr lang="pt-BR" dirty="0"/>
          </a:p>
        </p:txBody>
      </p:sp>
    </p:spTree>
    <p:extLst>
      <p:ext uri="{BB962C8B-B14F-4D97-AF65-F5344CB8AC3E}">
        <p14:creationId xmlns:p14="http://schemas.microsoft.com/office/powerpoint/2010/main" val="901752422"/>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162" y="764704"/>
            <a:ext cx="10360501" cy="5509097"/>
          </a:xfrm>
        </p:spPr>
        <p:txBody>
          <a:bodyPr>
            <a:normAutofit fontScale="92500" lnSpcReduction="20000"/>
          </a:bodyPr>
          <a:lstStyle/>
          <a:p>
            <a:r>
              <a:rPr lang="pt-BR" dirty="0"/>
              <a:t>O Plano Marshall também foi estendido a Alemanha (Ocidental) e Itália. A recuperação e regularização da economia e comercio mundial era necessária para a contenção do socialismo, e assegurar para os Estados Unidos em mercado que seria capaz de consumir sua elevada produção. O Plano Marshall contribui para expandir os ideais da sociedade de consumo, o chamado </a:t>
            </a:r>
            <a:r>
              <a:rPr lang="pt-BR" b="1" i="1" dirty="0" err="1">
                <a:effectLst>
                  <a:outerShdw blurRad="38100" dist="38100" dir="2700000" algn="tl">
                    <a:srgbClr val="000000">
                      <a:alpha val="43137"/>
                    </a:srgbClr>
                  </a:outerShdw>
                </a:effectLst>
              </a:rPr>
              <a:t>american</a:t>
            </a:r>
            <a:r>
              <a:rPr lang="pt-BR" b="1" i="1" dirty="0">
                <a:effectLst>
                  <a:outerShdw blurRad="38100" dist="38100" dir="2700000" algn="tl">
                    <a:srgbClr val="000000">
                      <a:alpha val="43137"/>
                    </a:srgbClr>
                  </a:outerShdw>
                </a:effectLst>
              </a:rPr>
              <a:t> </a:t>
            </a:r>
            <a:r>
              <a:rPr lang="pt-BR" b="1" i="1" dirty="0" err="1">
                <a:effectLst>
                  <a:outerShdw blurRad="38100" dist="38100" dir="2700000" algn="tl">
                    <a:srgbClr val="000000">
                      <a:alpha val="43137"/>
                    </a:srgbClr>
                  </a:outerShdw>
                </a:effectLst>
              </a:rPr>
              <a:t>way</a:t>
            </a:r>
            <a:r>
              <a:rPr lang="pt-BR" b="1" i="1" dirty="0">
                <a:effectLst>
                  <a:outerShdw blurRad="38100" dist="38100" dir="2700000" algn="tl">
                    <a:srgbClr val="000000">
                      <a:alpha val="43137"/>
                    </a:srgbClr>
                  </a:outerShdw>
                </a:effectLst>
              </a:rPr>
              <a:t> </a:t>
            </a:r>
            <a:r>
              <a:rPr lang="pt-BR" b="1" i="1" dirty="0" err="1">
                <a:effectLst>
                  <a:outerShdw blurRad="38100" dist="38100" dir="2700000" algn="tl">
                    <a:srgbClr val="000000">
                      <a:alpha val="43137"/>
                    </a:srgbClr>
                  </a:outerShdw>
                </a:effectLst>
              </a:rPr>
              <a:t>of</a:t>
            </a:r>
            <a:r>
              <a:rPr lang="pt-BR" b="1" i="1" dirty="0">
                <a:effectLst>
                  <a:outerShdw blurRad="38100" dist="38100" dir="2700000" algn="tl">
                    <a:srgbClr val="000000">
                      <a:alpha val="43137"/>
                    </a:srgbClr>
                  </a:outerShdw>
                </a:effectLst>
              </a:rPr>
              <a:t> </a:t>
            </a:r>
            <a:r>
              <a:rPr lang="pt-BR" b="1" i="1" dirty="0" err="1">
                <a:effectLst>
                  <a:outerShdw blurRad="38100" dist="38100" dir="2700000" algn="tl">
                    <a:srgbClr val="000000">
                      <a:alpha val="43137"/>
                    </a:srgbClr>
                  </a:outerShdw>
                </a:effectLst>
              </a:rPr>
              <a:t>life</a:t>
            </a:r>
            <a:r>
              <a:rPr lang="pt-BR" b="1" i="1" dirty="0">
                <a:effectLst>
                  <a:outerShdw blurRad="38100" dist="38100" dir="2700000" algn="tl">
                    <a:srgbClr val="000000">
                      <a:alpha val="43137"/>
                    </a:srgbClr>
                  </a:outerShdw>
                </a:effectLst>
              </a:rPr>
              <a:t> </a:t>
            </a:r>
            <a:r>
              <a:rPr lang="pt-BR" dirty="0"/>
              <a:t>( modo americano de viver ).</a:t>
            </a:r>
          </a:p>
          <a:p>
            <a:r>
              <a:rPr lang="pt-BR" dirty="0"/>
              <a:t> </a:t>
            </a:r>
          </a:p>
          <a:p>
            <a:r>
              <a:rPr lang="pt-BR" dirty="0"/>
              <a:t>Em 1948 para administrar a ajuda recebida através do plano Marshall, foi criada a OECE ( Organização </a:t>
            </a:r>
            <a:r>
              <a:rPr lang="pt-BR" dirty="0" smtClean="0"/>
              <a:t>Europeia </a:t>
            </a:r>
            <a:r>
              <a:rPr lang="pt-BR" dirty="0"/>
              <a:t>de Cooperação Econômica ), em 1961, seu nome foi mudado para OCDE ( Organização de Cooperação e Desenvolvimento Econômico ), visto que foram incluídos países não-europeus. Além do mais, seus objetivos foram ampliados: a geração de empregos, incentivar o crescimento econômico, expandir o comércio e a estabilidade financeira dos países membros. A OCDE, congrega alguns dos países mais ricos do mundo, é sediada em Paris.</a:t>
            </a:r>
          </a:p>
        </p:txBody>
      </p:sp>
    </p:spTree>
    <p:extLst>
      <p:ext uri="{BB962C8B-B14F-4D97-AF65-F5344CB8AC3E}">
        <p14:creationId xmlns:p14="http://schemas.microsoft.com/office/powerpoint/2010/main" val="769047554"/>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 Carta do </a:t>
            </a:r>
            <a:r>
              <a:rPr lang="pt-BR" dirty="0" smtClean="0"/>
              <a:t>Atlântico - 1941</a:t>
            </a:r>
            <a:endParaRPr lang="pt-BR" dirty="0"/>
          </a:p>
        </p:txBody>
      </p:sp>
      <p:sp>
        <p:nvSpPr>
          <p:cNvPr id="3" name="Espaço Reservado para Conteúdo 2"/>
          <p:cNvSpPr>
            <a:spLocks noGrp="1"/>
          </p:cNvSpPr>
          <p:nvPr>
            <p:ph idx="1"/>
          </p:nvPr>
        </p:nvSpPr>
        <p:spPr/>
        <p:txBody>
          <a:bodyPr/>
          <a:lstStyle/>
          <a:p>
            <a:r>
              <a:rPr lang="pt-BR" dirty="0"/>
              <a:t>Uma das perspectivas marcantes incorporadas na ação diplomática dos Aliados foi elaborada em 1941, quando na Carta do Atlântico abriam mão de qualquer tipo de ampliação territorial ou intervenção política direta contra os países envolvidos, preservando a soberania de todas as nações.</a:t>
            </a:r>
          </a:p>
        </p:txBody>
      </p:sp>
      <p:sp>
        <p:nvSpPr>
          <p:cNvPr id="4" name="Espaço Reservado para Texto 3"/>
          <p:cNvSpPr>
            <a:spLocks noGrp="1"/>
          </p:cNvSpPr>
          <p:nvPr>
            <p:ph type="body" sz="half" idx="2"/>
          </p:nvPr>
        </p:nvSpPr>
        <p:spPr/>
        <p:txBody>
          <a:bodyPr/>
          <a:lstStyle/>
          <a:p>
            <a:endParaRPr lang="pt-BR" dirty="0"/>
          </a:p>
        </p:txBody>
      </p:sp>
      <p:sp>
        <p:nvSpPr>
          <p:cNvPr id="5" name="Retângulo 4"/>
          <p:cNvSpPr/>
          <p:nvPr/>
        </p:nvSpPr>
        <p:spPr>
          <a:xfrm>
            <a:off x="5187754" y="3198168"/>
            <a:ext cx="1813317" cy="461665"/>
          </a:xfrm>
          <a:prstGeom prst="rect">
            <a:avLst/>
          </a:prstGeom>
        </p:spPr>
        <p:txBody>
          <a:bodyPr wrap="none">
            <a:spAutoFit/>
          </a:bodyPr>
          <a:lstStyle/>
          <a:p>
            <a:r>
              <a:rPr lang="pt-BR" dirty="0">
                <a:solidFill>
                  <a:srgbClr val="434242"/>
                </a:solidFill>
                <a:latin typeface="Arial" panose="020B0604020202020204" pitchFamily="34" charset="0"/>
              </a:rPr>
              <a:t>Casablanca</a:t>
            </a:r>
            <a:endParaRPr lang="pt-BR" dirty="0"/>
          </a:p>
        </p:txBody>
      </p:sp>
    </p:spTree>
    <p:extLst>
      <p:ext uri="{BB962C8B-B14F-4D97-AF65-F5344CB8AC3E}">
        <p14:creationId xmlns:p14="http://schemas.microsoft.com/office/powerpoint/2010/main" val="2611363983"/>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21163" y="482600"/>
            <a:ext cx="3961368" cy="930176"/>
          </a:xfrm>
        </p:spPr>
        <p:txBody>
          <a:bodyPr/>
          <a:lstStyle/>
          <a:p>
            <a:pPr algn="ctr"/>
            <a:r>
              <a:rPr lang="pt-BR" dirty="0" smtClean="0"/>
              <a:t>Conferência de Casablanca - 1943</a:t>
            </a:r>
            <a:endParaRPr lang="pt-BR" dirty="0"/>
          </a:p>
        </p:txBody>
      </p:sp>
      <p:sp>
        <p:nvSpPr>
          <p:cNvPr id="4" name="Espaço Reservado para Texto 3"/>
          <p:cNvSpPr>
            <a:spLocks noGrp="1"/>
          </p:cNvSpPr>
          <p:nvPr>
            <p:ph type="body" sz="half" idx="2"/>
          </p:nvPr>
        </p:nvSpPr>
        <p:spPr/>
        <p:txBody>
          <a:bodyPr>
            <a:noAutofit/>
          </a:bodyPr>
          <a:lstStyle/>
          <a:p>
            <a:r>
              <a:rPr lang="pt-BR" sz="2400" dirty="0"/>
              <a:t>Em janeiro de 1943, o presidente norte-americano Franklin Roosevelt e o primeiro-ministro britânico Winston Churchill encontraram-se em Casablanca, no Marrocos, para tratar, entre outros assuntos, do desembarque na Sicília e da intensificação do bombardeio norte-americano sobre o território </a:t>
            </a:r>
            <a:r>
              <a:rPr lang="pt-BR" sz="2400" dirty="0" smtClean="0"/>
              <a:t>alemão.</a:t>
            </a:r>
            <a:endParaRPr lang="pt-BR" sz="2400" dirty="0"/>
          </a:p>
        </p:txBody>
      </p:sp>
      <p:pic>
        <p:nvPicPr>
          <p:cNvPr id="2050" name="Picture 2" descr="http://4.bp.blogspot.com/_kaQ5P19FVgk/SxAWTu9vwcI/AAAAAAAAEZI/p9x0iLPRzYY/s400/Conferencia_de_Casablanca.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41884" y="1628800"/>
            <a:ext cx="5173295" cy="3595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857800"/>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a:t>Conferência </a:t>
            </a:r>
            <a:r>
              <a:rPr lang="pt-BR" dirty="0" smtClean="0"/>
              <a:t>do </a:t>
            </a:r>
            <a:r>
              <a:rPr lang="pt-BR" dirty="0" err="1" smtClean="0"/>
              <a:t>cairo</a:t>
            </a:r>
            <a:r>
              <a:rPr lang="pt-BR" dirty="0" smtClean="0"/>
              <a:t> - </a:t>
            </a:r>
            <a:r>
              <a:rPr lang="pt-BR" dirty="0"/>
              <a:t/>
            </a:r>
            <a:br>
              <a:rPr lang="pt-BR" dirty="0"/>
            </a:br>
            <a:r>
              <a:rPr lang="pt-BR" dirty="0"/>
              <a:t>1943</a:t>
            </a:r>
          </a:p>
        </p:txBody>
      </p:sp>
      <p:sp>
        <p:nvSpPr>
          <p:cNvPr id="4" name="Espaço Reservado para Texto 3"/>
          <p:cNvSpPr>
            <a:spLocks noGrp="1"/>
          </p:cNvSpPr>
          <p:nvPr>
            <p:ph type="body" sz="half" idx="2"/>
          </p:nvPr>
        </p:nvSpPr>
        <p:spPr/>
        <p:txBody>
          <a:bodyPr>
            <a:normAutofit/>
          </a:bodyPr>
          <a:lstStyle/>
          <a:p>
            <a:r>
              <a:rPr lang="pt-BR" sz="2800" dirty="0" smtClean="0"/>
              <a:t>Em </a:t>
            </a:r>
            <a:r>
              <a:rPr lang="pt-BR" sz="2800" dirty="0"/>
              <a:t>novembro de 1943 foi a vez de Roosevelt e Churchill reunirem-se com </a:t>
            </a:r>
            <a:r>
              <a:rPr lang="pt-BR" sz="2800" dirty="0" err="1"/>
              <a:t>Chiang</a:t>
            </a:r>
            <a:r>
              <a:rPr lang="pt-BR" sz="2800" dirty="0"/>
              <a:t> Kai-</a:t>
            </a:r>
            <a:r>
              <a:rPr lang="pt-BR" sz="2800" dirty="0" err="1"/>
              <a:t>chek</a:t>
            </a:r>
            <a:r>
              <a:rPr lang="pt-BR" sz="2800" dirty="0"/>
              <a:t> no Cairo, no Egito, para acertar as operações militares contra o Japão.</a:t>
            </a:r>
          </a:p>
        </p:txBody>
      </p:sp>
      <p:pic>
        <p:nvPicPr>
          <p:cNvPr id="1028" name="Picture 4" descr="https://upload.wikimedia.org/wikipedia/commons/thumb/4/4c/Cairo_conference.jpg/280px-Cairo_conferenc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8185" y="1196752"/>
            <a:ext cx="5679503" cy="4320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7076654"/>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21163" y="482600"/>
            <a:ext cx="3961368" cy="1002184"/>
          </a:xfrm>
        </p:spPr>
        <p:txBody>
          <a:bodyPr/>
          <a:lstStyle/>
          <a:p>
            <a:pPr algn="ctr"/>
            <a:r>
              <a:rPr lang="pt-BR" dirty="0"/>
              <a:t>conferencia de moscou 1943</a:t>
            </a:r>
          </a:p>
        </p:txBody>
      </p:sp>
      <p:sp>
        <p:nvSpPr>
          <p:cNvPr id="4" name="Espaço Reservado para Texto 3"/>
          <p:cNvSpPr>
            <a:spLocks noGrp="1"/>
          </p:cNvSpPr>
          <p:nvPr>
            <p:ph type="body" sz="half" idx="2"/>
          </p:nvPr>
        </p:nvSpPr>
        <p:spPr/>
        <p:txBody>
          <a:bodyPr>
            <a:normAutofit fontScale="92500" lnSpcReduction="10000"/>
          </a:bodyPr>
          <a:lstStyle/>
          <a:p>
            <a:pPr fontAlgn="base"/>
            <a:r>
              <a:rPr lang="pt-BR" sz="2400" dirty="0" smtClean="0"/>
              <a:t>EUA</a:t>
            </a:r>
            <a:r>
              <a:rPr lang="pt-BR" sz="2400" dirty="0"/>
              <a:t>, URSS e INGLATERRA se reúnem e resolvem os seguintes </a:t>
            </a:r>
            <a:r>
              <a:rPr lang="pt-BR" sz="2400" dirty="0" smtClean="0"/>
              <a:t>pontos :</a:t>
            </a:r>
            <a:r>
              <a:rPr lang="pt-BR" sz="2400" dirty="0"/>
              <a:t>Criação de um Organismo Internacional de Uso não-egoísta pelos e para os países.</a:t>
            </a:r>
          </a:p>
          <a:p>
            <a:pPr fontAlgn="base"/>
            <a:r>
              <a:rPr lang="pt-BR" sz="2400" dirty="0"/>
              <a:t>Declaração final seria assinada também pela China.</a:t>
            </a:r>
          </a:p>
          <a:p>
            <a:pPr fontAlgn="base"/>
            <a:r>
              <a:rPr lang="pt-BR" sz="2400" dirty="0"/>
              <a:t>Ocupação total do território alemão pelos três aliados;</a:t>
            </a:r>
          </a:p>
          <a:p>
            <a:pPr fontAlgn="base"/>
            <a:r>
              <a:rPr lang="pt-BR" sz="2400" dirty="0"/>
              <a:t>Desarmamento completo da Alemanha.</a:t>
            </a:r>
          </a:p>
          <a:p>
            <a:endParaRPr lang="pt-BR" sz="2400" dirty="0"/>
          </a:p>
        </p:txBody>
      </p:sp>
      <p:pic>
        <p:nvPicPr>
          <p:cNvPr id="3076" name="Picture 4" descr="http://1.bp.blogspot.com/-YRZsPzdm2WE/UcBU3FID3xI/AAAAAAAAApc/bKYD47Zgn5U/s1600/bombardeiorB17-over-Germany.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0806" y="965200"/>
            <a:ext cx="4876800"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4173347"/>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399133" y="332656"/>
            <a:ext cx="5180251" cy="731912"/>
          </a:xfrm>
        </p:spPr>
        <p:txBody>
          <a:bodyPr>
            <a:normAutofit fontScale="90000"/>
          </a:bodyPr>
          <a:lstStyle/>
          <a:p>
            <a:pPr algn="ctr"/>
            <a:r>
              <a:rPr lang="pt-BR" dirty="0"/>
              <a:t> Conferência de </a:t>
            </a:r>
            <a:r>
              <a:rPr lang="pt-BR" dirty="0" smtClean="0"/>
              <a:t>Teerã</a:t>
            </a:r>
            <a:br>
              <a:rPr lang="pt-BR" dirty="0" smtClean="0"/>
            </a:br>
            <a:r>
              <a:rPr lang="pt-BR" dirty="0" smtClean="0"/>
              <a:t>1943</a:t>
            </a:r>
            <a:endParaRPr lang="pt-BR" dirty="0"/>
          </a:p>
        </p:txBody>
      </p:sp>
      <p:sp>
        <p:nvSpPr>
          <p:cNvPr id="4" name="Espaço Reservado para Texto 3"/>
          <p:cNvSpPr>
            <a:spLocks noGrp="1"/>
          </p:cNvSpPr>
          <p:nvPr>
            <p:ph type="body" sz="half" idx="2"/>
          </p:nvPr>
        </p:nvSpPr>
        <p:spPr>
          <a:xfrm>
            <a:off x="6411949" y="929678"/>
            <a:ext cx="5180251" cy="5523658"/>
          </a:xfrm>
        </p:spPr>
        <p:txBody>
          <a:bodyPr>
            <a:noAutofit/>
          </a:bodyPr>
          <a:lstStyle/>
          <a:p>
            <a:r>
              <a:rPr lang="pt-BR" dirty="0" smtClean="0"/>
              <a:t>Dois anos antes do término da guerra – EUA, União Soviética e Inglaterra decidiram alguns planos na chamada Conferência de Teerã. No encontro, definiram os espaços de atuação militar de cada país nos próximos conflitos, projetaram a anexação dos Países Bálticos à União Soviética, a divisão da Alemanha e os limites territoriais poloneses após a guerra. </a:t>
            </a:r>
          </a:p>
          <a:p>
            <a:r>
              <a:rPr lang="pt-BR" dirty="0" smtClean="0"/>
              <a:t>A </a:t>
            </a:r>
            <a:r>
              <a:rPr lang="pt-BR" dirty="0"/>
              <a:t>Conferência de Teerã, também conhecida pelo seu nome em código secreto “</a:t>
            </a:r>
            <a:r>
              <a:rPr lang="pt-BR" b="1" dirty="0" err="1"/>
              <a:t>Eureka</a:t>
            </a:r>
            <a:r>
              <a:rPr lang="pt-BR" dirty="0"/>
              <a:t>”, foi marcada, de início, pela animosidade entre Stalin e Churchill. O chefe da URSS insistia em uma estratégia militar que implicasse uma incursão pelo território francês, enquanto Churchill sugeria uma ação estratégica anglo-americana na região dos Bálcãs.</a:t>
            </a:r>
            <a:r>
              <a:rPr lang="pt-BR" sz="2400" dirty="0"/>
              <a:t> </a:t>
            </a:r>
          </a:p>
        </p:txBody>
      </p:sp>
      <p:pic>
        <p:nvPicPr>
          <p:cNvPr id="1026" name="Picture 2" descr="teera"/>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7372" r="17372"/>
          <a:stretch>
            <a:fillRect/>
          </a:stretch>
        </p:blipFill>
        <p:spPr bwMode="auto">
          <a:xfrm>
            <a:off x="405781" y="482601"/>
            <a:ext cx="5544616" cy="5862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661304"/>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7821163" y="332656"/>
            <a:ext cx="3961368" cy="6192688"/>
          </a:xfrm>
        </p:spPr>
        <p:txBody>
          <a:bodyPr>
            <a:normAutofit/>
          </a:bodyPr>
          <a:lstStyle/>
          <a:p>
            <a:r>
              <a:rPr lang="pt-BR" dirty="0"/>
              <a:t>Os principais temas discutidos em Teerã foram:</a:t>
            </a:r>
          </a:p>
          <a:p>
            <a:r>
              <a:rPr lang="pt-BR" dirty="0"/>
              <a:t>o plano de ataque em solo europeu, que se efetivaria tanto pelo flanco ocidental (capitaneado pela Inglaterra e pelos Estados Unidos) quanto pelo oriental (capitaneado, por sua vez, pela URSS). Os alvos, evidentemente, eram as regiões dominadas por nazistas e fascistas;</a:t>
            </a:r>
          </a:p>
          <a:p>
            <a:r>
              <a:rPr lang="pt-BR" dirty="0"/>
              <a:t>qual seria a situação geopolítica da Europa após a eventual vitória dos aliados, haja vista que os países ocidentais e a URSS possuíam projetos políticos diversos, apesar de o </a:t>
            </a:r>
            <a:r>
              <a:rPr lang="pt-BR" dirty="0" smtClean="0"/>
              <a:t>inimigo </a:t>
            </a:r>
            <a:r>
              <a:rPr lang="pt-BR" dirty="0"/>
              <a:t>ter se tornado comum a todos.</a:t>
            </a:r>
          </a:p>
          <a:p>
            <a:endParaRPr lang="pt-BR" dirty="0"/>
          </a:p>
        </p:txBody>
      </p:sp>
      <p:pic>
        <p:nvPicPr>
          <p:cNvPr id="2050" name="Picture 2" descr="http://www.brasilescola.com/upload/conteudo/images/churchill-roosevelt-stalin-reuniram-se-em-teera-em-1943-para-tratar-destino-segunda-guerra-558991eb93dce.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2377" r="12377"/>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6028678"/>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06580" y="116632"/>
            <a:ext cx="4582245" cy="720080"/>
          </a:xfrm>
        </p:spPr>
        <p:txBody>
          <a:bodyPr>
            <a:normAutofit fontScale="90000"/>
          </a:bodyPr>
          <a:lstStyle/>
          <a:p>
            <a:pPr algn="ctr"/>
            <a:r>
              <a:rPr lang="pt-BR" b="1" dirty="0"/>
              <a:t>o acordo de </a:t>
            </a:r>
            <a:r>
              <a:rPr lang="pt-BR" b="1" dirty="0" err="1"/>
              <a:t>Bretton</a:t>
            </a:r>
            <a:r>
              <a:rPr lang="pt-BR" b="1" dirty="0"/>
              <a:t> </a:t>
            </a:r>
            <a:r>
              <a:rPr lang="pt-BR" b="1" dirty="0" smtClean="0"/>
              <a:t>Woods - 1944</a:t>
            </a:r>
            <a:endParaRPr lang="pt-BR" dirty="0"/>
          </a:p>
        </p:txBody>
      </p:sp>
      <p:sp>
        <p:nvSpPr>
          <p:cNvPr id="4" name="Espaço Reservado para Texto 3"/>
          <p:cNvSpPr>
            <a:spLocks noGrp="1"/>
          </p:cNvSpPr>
          <p:nvPr>
            <p:ph type="body" sz="half" idx="2"/>
          </p:nvPr>
        </p:nvSpPr>
        <p:spPr>
          <a:xfrm>
            <a:off x="7606580" y="980728"/>
            <a:ext cx="4582245" cy="5877272"/>
          </a:xfrm>
        </p:spPr>
        <p:txBody>
          <a:bodyPr>
            <a:noAutofit/>
          </a:bodyPr>
          <a:lstStyle/>
          <a:p>
            <a:r>
              <a:rPr lang="pt-BR" sz="1500" dirty="0"/>
              <a:t>Na cidade de </a:t>
            </a:r>
            <a:r>
              <a:rPr lang="pt-BR" sz="1500" dirty="0" err="1"/>
              <a:t>Bretton</a:t>
            </a:r>
            <a:r>
              <a:rPr lang="pt-BR" sz="1500" dirty="0"/>
              <a:t> Woods, no estado de New Hampshire, nos EUA, 730 delegados das 44 nações aliadas reuniram-se para estabelecer as bases do funcionamento capitalista no pós-guerra.</a:t>
            </a:r>
            <a:br>
              <a:rPr lang="pt-BR" sz="1500" dirty="0"/>
            </a:br>
            <a:r>
              <a:rPr lang="pt-BR" sz="1500" dirty="0"/>
              <a:t/>
            </a:r>
            <a:br>
              <a:rPr lang="pt-BR" sz="1500" dirty="0"/>
            </a:br>
            <a:r>
              <a:rPr lang="pt-BR" sz="1500" dirty="0"/>
              <a:t>Os EUA n</a:t>
            </a:r>
            <a:r>
              <a:rPr lang="pt-BR" sz="1500" dirty="0" smtClean="0"/>
              <a:t>ecessitava </a:t>
            </a:r>
            <a:r>
              <a:rPr lang="pt-BR" sz="1500" dirty="0"/>
              <a:t>de regras que dessem estabilidade monetária (sem as flutuações selvagens da depressão de 1929) e ao mesmo tempo plena liberdade para seus capitais ocuparem o mundo. </a:t>
            </a:r>
            <a:r>
              <a:rPr lang="pt-BR" sz="1500" dirty="0" err="1"/>
              <a:t>Bretton</a:t>
            </a:r>
            <a:r>
              <a:rPr lang="pt-BR" sz="1500" dirty="0"/>
              <a:t> Woods institucionalizou essa hegemonia.</a:t>
            </a:r>
            <a:br>
              <a:rPr lang="pt-BR" sz="1500" dirty="0"/>
            </a:br>
            <a:r>
              <a:rPr lang="pt-BR" sz="1500" dirty="0"/>
              <a:t/>
            </a:r>
            <a:br>
              <a:rPr lang="pt-BR" sz="1500" dirty="0"/>
            </a:br>
            <a:r>
              <a:rPr lang="pt-BR" sz="1500" dirty="0"/>
              <a:t>A partir de </a:t>
            </a:r>
            <a:r>
              <a:rPr lang="pt-BR" sz="1500" dirty="0" err="1"/>
              <a:t>Bretton</a:t>
            </a:r>
            <a:r>
              <a:rPr lang="pt-BR" sz="1500" dirty="0"/>
              <a:t> Woods o dólar foi estabelecido como moeda forte do sistema financeiro internacional. Foi definido que o dólar seria a moeda de troca internacional e que o governo dos EUA garantiria que ele poderia ser convertido em ouro. Isso significava na época que 35 dólares equivaliam a uma </a:t>
            </a:r>
            <a:r>
              <a:rPr lang="pt-BR" sz="1500" i="1" dirty="0"/>
              <a:t>onça </a:t>
            </a:r>
            <a:r>
              <a:rPr lang="pt-BR" sz="1500" i="1" dirty="0" err="1"/>
              <a:t>troy</a:t>
            </a:r>
            <a:r>
              <a:rPr lang="pt-BR" sz="1500" dirty="0"/>
              <a:t> (unidade de peso equivalente a 31 gramas) de ouro. Isso deu uma enorme vantagem ao imperialismo norte-americano, que só se pode explicar pela sua forte hegemonia.</a:t>
            </a:r>
            <a:br>
              <a:rPr lang="pt-BR" sz="1500" dirty="0"/>
            </a:br>
            <a:r>
              <a:rPr lang="pt-BR" sz="1500" dirty="0"/>
              <a:t/>
            </a:r>
            <a:br>
              <a:rPr lang="pt-BR" sz="1500" dirty="0"/>
            </a:br>
            <a:r>
              <a:rPr lang="pt-BR" sz="1500" dirty="0"/>
              <a:t>Foi criado o Fundo Monetário Internacional (FMI) e o Banco Mundial, com o objetivo formal de financiar a reconstrução das economias destruídas pela guerra e garantir </a:t>
            </a:r>
            <a:r>
              <a:rPr lang="pt-BR" sz="1500" dirty="0" smtClean="0"/>
              <a:t>a </a:t>
            </a:r>
            <a:r>
              <a:rPr lang="pt-BR" sz="1500" dirty="0"/>
              <a:t>estabilidade monetária.</a:t>
            </a:r>
          </a:p>
        </p:txBody>
      </p:sp>
      <p:pic>
        <p:nvPicPr>
          <p:cNvPr id="4100" name="Picture 4" descr="http://jornalggn.com.br/sites/default/files/capa/destaques-secundarios/359332.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0162" r="10162"/>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www.opi97.org/wp-content/uploads/2013/07/Fondo-Monetario-Internacional-y-Bnco-Mundial-en-ingles-pn-590x25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972" y="2636912"/>
            <a:ext cx="3548807" cy="1503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2684256"/>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sld>
</file>

<file path=ppt/theme/theme1.xml><?xml version="1.0" encoding="utf-8"?>
<a:theme xmlns:a="http://schemas.openxmlformats.org/drawingml/2006/main" name="RedRadial_16x9_TP102804893">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RedRadial_16x9">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RedRadial_16x9">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RedRadial_16x9">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EFF8BCC-3883-42A6-87E2-3A6ACDE21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Apresentação com linhas radiais vermelhas (widescreen)</Template>
  <TotalTime>0</TotalTime>
  <Words>1264</Words>
  <Application>Microsoft Office PowerPoint</Application>
  <PresentationFormat>Personalizar</PresentationFormat>
  <Paragraphs>70</Paragraphs>
  <Slides>25</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25</vt:i4>
      </vt:variant>
    </vt:vector>
  </HeadingPairs>
  <TitlesOfParts>
    <vt:vector size="28" baseType="lpstr">
      <vt:lpstr>Arial</vt:lpstr>
      <vt:lpstr>Cambria</vt:lpstr>
      <vt:lpstr>RedRadial_16x9_TP102804893</vt:lpstr>
      <vt:lpstr>Tratados da Segunda Guerra Mundial </vt:lpstr>
      <vt:lpstr>Apresentação do PowerPoint</vt:lpstr>
      <vt:lpstr> Carta do Atlântico - 1941</vt:lpstr>
      <vt:lpstr>Conferência de Casablanca - 1943</vt:lpstr>
      <vt:lpstr>Conferência do cairo -  1943</vt:lpstr>
      <vt:lpstr>conferencia de moscou 1943</vt:lpstr>
      <vt:lpstr> Conferência de Teerã 1943</vt:lpstr>
      <vt:lpstr>Apresentação do PowerPoint</vt:lpstr>
      <vt:lpstr>o acordo de Bretton Woods - 1944</vt:lpstr>
      <vt:lpstr>IV Conferência de Moscou – TOLSTOY (Outubro de 1944) </vt:lpstr>
      <vt:lpstr>Conferência de Yalta - 1945 </vt:lpstr>
      <vt:lpstr>Apresentação do PowerPoint</vt:lpstr>
      <vt:lpstr>Apresentação do PowerPoint</vt:lpstr>
      <vt:lpstr>Apresentação do PowerPoint</vt:lpstr>
      <vt:lpstr>Apresentação do PowerPoint</vt:lpstr>
      <vt:lpstr>Apresentação do PowerPoint</vt:lpstr>
      <vt:lpstr>O confronto estava programado</vt:lpstr>
      <vt:lpstr>Carta  de São Francisco - 1945 </vt:lpstr>
      <vt:lpstr>Apresentação do PowerPoint</vt:lpstr>
      <vt:lpstr>Apresentação do PowerPoint</vt:lpstr>
      <vt:lpstr>Apresentação do PowerPoint</vt:lpstr>
      <vt:lpstr>Apresentação do PowerPoint</vt:lpstr>
      <vt:lpstr>Apresentação do PowerPoint</vt:lpstr>
      <vt:lpstr>Geopolítica do pós guerra</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2015-10-20T12:33:25Z</dcterms:created>
  <dcterms:modified xsi:type="dcterms:W3CDTF">2015-10-20T18:57:00Z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TC028048959991</vt:lpwstr>
  </property>
</Properties>
</file>