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45"/>
  </p:notesMasterIdLst>
  <p:handoutMasterIdLst>
    <p:handoutMasterId r:id="rId46"/>
  </p:handoutMasterIdLst>
  <p:sldIdLst>
    <p:sldId id="1056" r:id="rId2"/>
    <p:sldId id="1176" r:id="rId3"/>
    <p:sldId id="1177" r:id="rId4"/>
    <p:sldId id="1072" r:id="rId5"/>
    <p:sldId id="1129" r:id="rId6"/>
    <p:sldId id="1134" r:id="rId7"/>
    <p:sldId id="1178" r:id="rId8"/>
    <p:sldId id="1180" r:id="rId9"/>
    <p:sldId id="1181" r:id="rId10"/>
    <p:sldId id="1182" r:id="rId11"/>
    <p:sldId id="1183" r:id="rId12"/>
    <p:sldId id="1184" r:id="rId13"/>
    <p:sldId id="1185" r:id="rId14"/>
    <p:sldId id="1179" r:id="rId15"/>
    <p:sldId id="1186" r:id="rId16"/>
    <p:sldId id="1187" r:id="rId17"/>
    <p:sldId id="1188" r:id="rId18"/>
    <p:sldId id="1135" r:id="rId19"/>
    <p:sldId id="1136" r:id="rId20"/>
    <p:sldId id="1137" r:id="rId21"/>
    <p:sldId id="1138" r:id="rId22"/>
    <p:sldId id="1139" r:id="rId23"/>
    <p:sldId id="1140" r:id="rId24"/>
    <p:sldId id="1141" r:id="rId25"/>
    <p:sldId id="1142" r:id="rId26"/>
    <p:sldId id="1143" r:id="rId27"/>
    <p:sldId id="1145" r:id="rId28"/>
    <p:sldId id="1146" r:id="rId29"/>
    <p:sldId id="1147" r:id="rId30"/>
    <p:sldId id="1149" r:id="rId31"/>
    <p:sldId id="1150" r:id="rId32"/>
    <p:sldId id="1151" r:id="rId33"/>
    <p:sldId id="1153" r:id="rId34"/>
    <p:sldId id="1154" r:id="rId35"/>
    <p:sldId id="1078" r:id="rId36"/>
    <p:sldId id="1066" r:id="rId37"/>
    <p:sldId id="1077" r:id="rId38"/>
    <p:sldId id="1173" r:id="rId39"/>
    <p:sldId id="1174" r:id="rId40"/>
    <p:sldId id="1050" r:id="rId41"/>
    <p:sldId id="1051" r:id="rId42"/>
    <p:sldId id="1052" r:id="rId43"/>
    <p:sldId id="1156" r:id="rId44"/>
  </p:sldIdLst>
  <p:sldSz cx="9144000" cy="6858000" type="screen4x3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9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60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60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2EE1762-20E0-49DC-8EA2-E4EC8D05975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7503525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B6A8B60A-324F-4C51-8423-6D8C71F9A75E}" type="datetimeFigureOut">
              <a:rPr lang="pt-BR"/>
              <a:pPr>
                <a:defRPr/>
              </a:pPr>
              <a:t>17/09/2015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B9DC92E-3413-4576-9E9A-962D3A926D7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21473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5015CEB-5C77-494C-A942-4678D38AC2B0}" type="slidenum">
              <a:rPr lang="pt-BR" altLang="pt-BR" sz="1300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pt-BR" altLang="pt-BR" sz="1300" smtClean="0">
              <a:latin typeface="Arial" panose="020B0604020202020204" pitchFamily="34" charset="0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altLang="pt-B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50263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776562C-A788-419A-A2E4-18FDD0764C78}" type="slidenum">
              <a:rPr lang="pt-BR" altLang="pt-BR" sz="1300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14</a:t>
            </a:fld>
            <a:endParaRPr lang="pt-BR" altLang="pt-BR" sz="1300" smtClean="0">
              <a:latin typeface="Arial" panose="020B0604020202020204" pitchFamily="34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altLang="pt-B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90197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4D08858-846E-4E51-BCF5-DF6E79C15419}" type="slidenum">
              <a:rPr lang="pt-BR" altLang="pt-BR" sz="1300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pt-BR" altLang="pt-BR" sz="1300" smtClean="0">
              <a:latin typeface="Arial" panose="020B0604020202020204" pitchFamily="34" charset="0"/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altLang="pt-B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32065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9D2F184-4025-4247-A60D-E186840F6FC5}" type="slidenum">
              <a:rPr lang="pt-BR" altLang="pt-BR" sz="1300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pt-BR" altLang="pt-BR" sz="1300" smtClean="0">
              <a:latin typeface="Arial" panose="020B0604020202020204" pitchFamily="34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altLang="pt-B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94385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D0672CD-6915-4163-A1FC-52BE23828C6B}" type="slidenum">
              <a:rPr lang="pt-BR" altLang="pt-BR" sz="1300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pt-BR" altLang="pt-BR" sz="1300" smtClean="0">
              <a:latin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altLang="pt-B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73107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FE3462A-D378-4D39-B7B0-076FAE40EE22}" type="slidenum">
              <a:rPr lang="pt-BR" altLang="pt-BR" sz="1300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pt-BR" altLang="pt-BR" sz="1300" smtClean="0">
              <a:latin typeface="Arial" panose="020B0604020202020204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altLang="pt-B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44239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98B684E-C14E-4B47-BE5E-C7E2976C7F12}" type="slidenum">
              <a:rPr lang="pt-BR" altLang="pt-BR" sz="1300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10</a:t>
            </a:fld>
            <a:endParaRPr lang="pt-BR" altLang="pt-BR" sz="1300" smtClean="0">
              <a:latin typeface="Arial" panose="020B0604020202020204" pitchFamily="34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altLang="pt-B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73476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62F2515-E9CB-4094-8BEA-72D9A4F4E9AC}" type="slidenum">
              <a:rPr lang="pt-BR" altLang="pt-BR" sz="1300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11</a:t>
            </a:fld>
            <a:endParaRPr lang="pt-BR" altLang="pt-BR" sz="1300" smtClean="0">
              <a:latin typeface="Arial" panose="020B0604020202020204" pitchFamily="34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altLang="pt-B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08104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742AFD9-4CAA-4CD9-BF74-481803B71C90}" type="slidenum">
              <a:rPr lang="pt-BR" altLang="pt-BR" sz="1300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12</a:t>
            </a:fld>
            <a:endParaRPr lang="pt-BR" altLang="pt-BR" sz="1300" smtClean="0">
              <a:latin typeface="Arial" panose="020B0604020202020204" pitchFamily="34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altLang="pt-B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62197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745974A-6F27-4D56-A9CD-E314F97455A0}" type="slidenum">
              <a:rPr lang="pt-BR" altLang="pt-BR" sz="1300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13</a:t>
            </a:fld>
            <a:endParaRPr lang="pt-BR" altLang="pt-BR" sz="1300" smtClean="0">
              <a:latin typeface="Arial" panose="020B0604020202020204" pitchFamily="34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altLang="pt-B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810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628FAD-8A6F-47F0-9B8F-DE839AB00CD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63594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B3758C-3D76-4EF9-8FF4-82ED2B149F6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08496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B6EC4D-46B5-45D1-84FD-BEEF5904AE9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28989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ítulo, text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9D0BD3-F823-4907-992C-6C6D0447CC2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2582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9CF75B-2CC5-4964-9830-D6B30646157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79232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54C573-6955-4BAE-90ED-0553A582904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5964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77706F-61D3-499E-857B-62B7019795D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91748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7850AD-DD46-47EE-BBC3-00E3D374513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74993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E3B915-5FA1-49AD-9936-169C25503B9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09043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750F2E-59C4-4E7A-B6D2-3A30FA5133E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43732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372D5F-C234-4CE0-8221-6AFD7C6BE8B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72447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80666-1968-4649-B9AC-45026352C3A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39758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1638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638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638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A79D3136-19AE-4F83-9783-90F7A217895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808" r:id="rId2"/>
    <p:sldLayoutId id="2147483809" r:id="rId3"/>
    <p:sldLayoutId id="2147483810" r:id="rId4"/>
    <p:sldLayoutId id="2147483811" r:id="rId5"/>
    <p:sldLayoutId id="2147483812" r:id="rId6"/>
    <p:sldLayoutId id="2147483813" r:id="rId7"/>
    <p:sldLayoutId id="2147483814" r:id="rId8"/>
    <p:sldLayoutId id="2147483815" r:id="rId9"/>
    <p:sldLayoutId id="2147483816" r:id="rId10"/>
    <p:sldLayoutId id="2147483817" r:id="rId11"/>
    <p:sldLayoutId id="2147483818" r:id="rId12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0" y="2784475"/>
            <a:ext cx="9144000" cy="1582738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180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781300"/>
            <a:ext cx="7772400" cy="1470025"/>
          </a:xfrm>
        </p:spPr>
        <p:txBody>
          <a:bodyPr/>
          <a:lstStyle/>
          <a:p>
            <a:r>
              <a:rPr lang="pt-BR" altLang="pt-BR" smtClean="0">
                <a:solidFill>
                  <a:schemeClr val="bg1"/>
                </a:solidFill>
              </a:rPr>
              <a:t>OFICINA DE PRODUÇÃO DE ARTIGOS CIENTÍFICOS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7928574-63E1-4F5C-819F-3369AD69E2D1}" type="slidenum">
              <a:rPr lang="en-US" altLang="pt-BR" sz="1400" smtClean="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pt-BR" sz="1400" smtClean="0"/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371600" y="1933575"/>
            <a:ext cx="6934200" cy="3278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pt-BR" altLang="pt-BR" sz="2000" b="1" dirty="0"/>
              <a:t>O problema ou tema deve ser analisado sob o aspecto de sua valoração:</a:t>
            </a:r>
            <a:br>
              <a:rPr lang="pt-BR" altLang="pt-BR" sz="2000" b="1" dirty="0"/>
            </a:br>
            <a:endParaRPr lang="pt-BR" altLang="pt-BR" sz="2000" b="1" dirty="0"/>
          </a:p>
          <a:p>
            <a:pPr eaLnBrk="1" hangingPunct="1">
              <a:spcBef>
                <a:spcPct val="5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</a:pPr>
            <a:r>
              <a:rPr lang="pt-BR" altLang="pt-BR" sz="2000" b="1" dirty="0"/>
              <a:t>Viabilidade</a:t>
            </a:r>
          </a:p>
          <a:p>
            <a:pPr eaLnBrk="1" hangingPunct="1">
              <a:spcBef>
                <a:spcPct val="5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</a:pPr>
            <a:r>
              <a:rPr lang="pt-BR" altLang="pt-BR" sz="2000" b="1" dirty="0"/>
              <a:t>Relevância</a:t>
            </a:r>
          </a:p>
          <a:p>
            <a:pPr eaLnBrk="1" hangingPunct="1">
              <a:spcBef>
                <a:spcPct val="5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</a:pPr>
            <a:r>
              <a:rPr lang="pt-BR" altLang="pt-BR" sz="2000" b="1" dirty="0"/>
              <a:t>Novidade</a:t>
            </a:r>
          </a:p>
          <a:p>
            <a:pPr eaLnBrk="1" hangingPunct="1">
              <a:spcBef>
                <a:spcPct val="5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</a:pPr>
            <a:r>
              <a:rPr lang="pt-BR" altLang="pt-BR" sz="2000" b="1" dirty="0"/>
              <a:t>Oportunidade</a:t>
            </a:r>
          </a:p>
          <a:p>
            <a:pPr eaLnBrk="1" hangingPunct="1">
              <a:spcBef>
                <a:spcPct val="5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</a:pPr>
            <a:endParaRPr lang="en-US" altLang="pt-BR" sz="1800" b="1" dirty="0"/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1143000" y="5683250"/>
            <a:ext cx="71628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pt-BR" sz="1800" dirty="0"/>
              <a:t>Problemas: estudos acadêmicos, investigação pura </a:t>
            </a:r>
            <a:r>
              <a:rPr lang="pt-BR" altLang="pt-BR" sz="1800" dirty="0" smtClean="0"/>
              <a:t>e </a:t>
            </a:r>
            <a:r>
              <a:rPr lang="pt-BR" altLang="pt-BR" sz="1800" dirty="0"/>
              <a:t>aplicada</a:t>
            </a:r>
            <a:endParaRPr lang="en-US" altLang="pt-BR" sz="1800" dirty="0"/>
          </a:p>
        </p:txBody>
      </p:sp>
      <p:sp>
        <p:nvSpPr>
          <p:cNvPr id="257029" name="Text Box 5"/>
          <p:cNvSpPr txBox="1">
            <a:spLocks noChangeArrowheads="1"/>
          </p:cNvSpPr>
          <p:nvPr/>
        </p:nvSpPr>
        <p:spPr bwMode="auto">
          <a:xfrm>
            <a:off x="685800" y="685800"/>
            <a:ext cx="800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pt-BR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Etapas da Pesquisa </a:t>
            </a:r>
            <a:endParaRPr lang="en-US" altLang="pt-BR" sz="28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7030" name="Text Box 6"/>
          <p:cNvSpPr txBox="1">
            <a:spLocks noChangeArrowheads="1"/>
          </p:cNvSpPr>
          <p:nvPr/>
        </p:nvSpPr>
        <p:spPr bwMode="auto">
          <a:xfrm>
            <a:off x="914400" y="1371600"/>
            <a:ext cx="71628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50000"/>
              </a:spcBef>
              <a:buFontTx/>
              <a:buNone/>
            </a:pPr>
            <a:r>
              <a:rPr lang="pt-BR" altLang="pt-BR" sz="2000" u="sng">
                <a:solidFill>
                  <a:schemeClr val="accent2"/>
                </a:solidFill>
              </a:rPr>
              <a:t>Formulação do problema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7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7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7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7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7029" grpId="0"/>
      <p:bldP spid="25703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4738774-671F-410B-B65A-3A875AD1EA6B}" type="slidenum">
              <a:rPr lang="en-US" altLang="pt-BR" sz="1400" smtClean="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pt-BR" sz="1400" smtClean="0"/>
          </a:p>
        </p:txBody>
      </p:sp>
      <p:sp>
        <p:nvSpPr>
          <p:cNvPr id="21507" name="Text Box 2"/>
          <p:cNvSpPr txBox="1">
            <a:spLocks noChangeArrowheads="1"/>
          </p:cNvSpPr>
          <p:nvPr/>
        </p:nvSpPr>
        <p:spPr bwMode="auto">
          <a:xfrm>
            <a:off x="381000" y="1249363"/>
            <a:ext cx="48768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pt-BR" sz="2200">
                <a:solidFill>
                  <a:schemeClr val="accent2"/>
                </a:solidFill>
              </a:rPr>
              <a:t>Construção de Hipóteses</a:t>
            </a:r>
            <a:endParaRPr lang="en-US" altLang="pt-BR" sz="2200">
              <a:solidFill>
                <a:schemeClr val="accent2"/>
              </a:solidFill>
            </a:endParaRPr>
          </a:p>
        </p:txBody>
      </p:sp>
      <p:sp>
        <p:nvSpPr>
          <p:cNvPr id="21508" name="Text Box 3"/>
          <p:cNvSpPr txBox="1">
            <a:spLocks noChangeArrowheads="1"/>
          </p:cNvSpPr>
          <p:nvPr/>
        </p:nvSpPr>
        <p:spPr bwMode="auto">
          <a:xfrm>
            <a:off x="914400" y="1965325"/>
            <a:ext cx="7391400" cy="26276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30000"/>
              </a:lnSpc>
              <a:spcBef>
                <a:spcPct val="50000"/>
              </a:spcBef>
              <a:buFontTx/>
              <a:buNone/>
            </a:pPr>
            <a:r>
              <a:rPr lang="pt-BR" alt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A hipótese é uma proposição que se faz na tentativa de verificar a validade de resposta existente para um problema.</a:t>
            </a:r>
          </a:p>
          <a:p>
            <a:pPr algn="just" eaLnBrk="1" hangingPunct="1">
              <a:lnSpc>
                <a:spcPct val="130000"/>
              </a:lnSpc>
              <a:spcBef>
                <a:spcPct val="50000"/>
              </a:spcBef>
              <a:buFontTx/>
              <a:buNone/>
            </a:pPr>
            <a:r>
              <a:rPr lang="pt-BR" alt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A suposição antecede a constatação dos fatos. Validade deve ser verificada.</a:t>
            </a:r>
            <a:endParaRPr lang="en-US" altLang="pt-B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509" name="Text Box 4"/>
          <p:cNvSpPr txBox="1">
            <a:spLocks noChangeArrowheads="1"/>
          </p:cNvSpPr>
          <p:nvPr/>
        </p:nvSpPr>
        <p:spPr bwMode="auto">
          <a:xfrm>
            <a:off x="1181100" y="4906615"/>
            <a:ext cx="6858000" cy="12827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50000"/>
              </a:spcBef>
              <a:buFontTx/>
              <a:buNone/>
            </a:pPr>
            <a:r>
              <a:rPr lang="pt-BR" altLang="pt-BR" sz="2000" dirty="0"/>
              <a:t>A função da hipótese, na pesquisa científica, é propor explicações para certos fatos e ao mesmo tempo orientar a busca de outras informações.</a:t>
            </a:r>
            <a:endParaRPr lang="en-US" altLang="pt-BR" sz="2000" dirty="0"/>
          </a:p>
        </p:txBody>
      </p:sp>
      <p:sp>
        <p:nvSpPr>
          <p:cNvPr id="260101" name="Text Box 5"/>
          <p:cNvSpPr txBox="1">
            <a:spLocks noChangeArrowheads="1"/>
          </p:cNvSpPr>
          <p:nvPr/>
        </p:nvSpPr>
        <p:spPr bwMode="auto">
          <a:xfrm>
            <a:off x="685800" y="685800"/>
            <a:ext cx="800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pt-BR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Etapas da Pesquisa</a:t>
            </a:r>
            <a:r>
              <a:rPr lang="pt-BR" alt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altLang="pt-B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0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0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010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7160724-0769-4EB5-AA95-9EC8502FB980}" type="slidenum">
              <a:rPr lang="en-US" altLang="pt-BR" sz="1400" smtClean="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pt-BR" sz="1400" smtClean="0"/>
          </a:p>
        </p:txBody>
      </p:sp>
      <p:sp>
        <p:nvSpPr>
          <p:cNvPr id="23555" name="Text Box 2"/>
          <p:cNvSpPr txBox="1">
            <a:spLocks noChangeArrowheads="1"/>
          </p:cNvSpPr>
          <p:nvPr/>
        </p:nvSpPr>
        <p:spPr bwMode="auto">
          <a:xfrm>
            <a:off x="381000" y="1249363"/>
            <a:ext cx="83058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pt-BR" sz="2200" b="1" dirty="0"/>
              <a:t>Determinação dos Objetivos: Geral e Específicos</a:t>
            </a:r>
            <a:endParaRPr lang="en-US" altLang="pt-BR" sz="2200" b="1" dirty="0"/>
          </a:p>
        </p:txBody>
      </p:sp>
      <p:sp>
        <p:nvSpPr>
          <p:cNvPr id="23556" name="Text Box 3"/>
          <p:cNvSpPr txBox="1">
            <a:spLocks noChangeArrowheads="1"/>
          </p:cNvSpPr>
          <p:nvPr/>
        </p:nvSpPr>
        <p:spPr bwMode="auto">
          <a:xfrm>
            <a:off x="914400" y="1828800"/>
            <a:ext cx="7391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10000"/>
              </a:lnSpc>
              <a:spcBef>
                <a:spcPct val="50000"/>
              </a:spcBef>
              <a:buFontTx/>
              <a:buNone/>
            </a:pPr>
            <a:r>
              <a:rPr lang="pt-BR" altLang="pt-BR" sz="2000" dirty="0"/>
              <a:t>	</a:t>
            </a:r>
            <a:r>
              <a:rPr lang="pt-BR" altLang="pt-BR" sz="2000" b="1" dirty="0"/>
              <a:t>Deverá sintetizar o que se pretende alcançar com a pesquisa.</a:t>
            </a:r>
            <a:endParaRPr lang="en-US" altLang="pt-BR" sz="2000" b="1" dirty="0"/>
          </a:p>
        </p:txBody>
      </p:sp>
      <p:sp>
        <p:nvSpPr>
          <p:cNvPr id="262149" name="Text Box 5"/>
          <p:cNvSpPr txBox="1">
            <a:spLocks noChangeArrowheads="1"/>
          </p:cNvSpPr>
          <p:nvPr/>
        </p:nvSpPr>
        <p:spPr bwMode="auto">
          <a:xfrm>
            <a:off x="685800" y="685800"/>
            <a:ext cx="800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pt-BR" sz="2800">
                <a:solidFill>
                  <a:schemeClr val="accent2"/>
                </a:solidFill>
              </a:rPr>
              <a:t>As Etapas da Pesquisa</a:t>
            </a:r>
            <a:r>
              <a:rPr lang="pt-BR" altLang="pt-BR" sz="2800"/>
              <a:t> </a:t>
            </a:r>
            <a:endParaRPr lang="en-US" altLang="pt-BR" sz="2800"/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914400" y="2590800"/>
            <a:ext cx="7391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10000"/>
              </a:lnSpc>
              <a:spcBef>
                <a:spcPct val="50000"/>
              </a:spcBef>
              <a:buFontTx/>
              <a:buNone/>
            </a:pPr>
            <a:r>
              <a:rPr lang="pt-BR" altLang="pt-BR" sz="2000" dirty="0"/>
              <a:t>	</a:t>
            </a:r>
            <a:r>
              <a:rPr lang="pt-BR" altLang="pt-BR" sz="2000" b="1" dirty="0"/>
              <a:t>Os objetivos devem estar coerentes com a justificativa e o problema proposto</a:t>
            </a:r>
            <a:endParaRPr lang="en-US" altLang="pt-BR" sz="2000" b="1" dirty="0"/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914400" y="3566319"/>
            <a:ext cx="7391400" cy="1096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10000"/>
              </a:lnSpc>
              <a:spcBef>
                <a:spcPct val="50000"/>
              </a:spcBef>
              <a:buFontTx/>
              <a:buNone/>
            </a:pPr>
            <a:r>
              <a:rPr lang="pt-BR" altLang="pt-BR" sz="2000" dirty="0"/>
              <a:t>	</a:t>
            </a:r>
            <a:r>
              <a:rPr lang="pt-BR" altLang="pt-BR" sz="2000" b="1" dirty="0"/>
              <a:t>O </a:t>
            </a:r>
            <a:r>
              <a:rPr lang="pt-BR" altLang="pt-BR" sz="2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objetivo geral</a:t>
            </a:r>
            <a:r>
              <a:rPr lang="pt-BR" altLang="pt-B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altLang="pt-BR" sz="2000" b="1" dirty="0"/>
              <a:t>será uma síntese do que se pretende alcançar, e os </a:t>
            </a:r>
            <a:r>
              <a:rPr lang="pt-BR" altLang="pt-BR" sz="2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objetivos específicos</a:t>
            </a:r>
            <a:r>
              <a:rPr lang="pt-BR" altLang="pt-B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altLang="pt-BR" sz="2000" b="1" dirty="0"/>
              <a:t>explicarão os detalhes e serão um desdobramento do objetivo geral</a:t>
            </a:r>
            <a:endParaRPr lang="en-US" altLang="pt-BR" sz="2000" b="1" dirty="0"/>
          </a:p>
        </p:txBody>
      </p:sp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948841" y="5046512"/>
            <a:ext cx="7391400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10000"/>
              </a:lnSpc>
              <a:spcBef>
                <a:spcPct val="50000"/>
              </a:spcBef>
              <a:buFontTx/>
              <a:buNone/>
            </a:pPr>
            <a:r>
              <a:rPr lang="pt-BR" altLang="pt-BR" sz="2000" b="1" dirty="0"/>
              <a:t>	Os objetivos informarão para que você está propondo a pesquisa, isto é, quais os resultados que pretende alcançar ou qual a contribuição que sua pesquisa irá efetivamente proporcionar </a:t>
            </a:r>
            <a:endParaRPr lang="en-US" altLang="pt-BR" sz="20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2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2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214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DA90F93-E9F1-4A70-9F56-2B75B17CEF2F}" type="slidenum">
              <a:rPr lang="en-US" altLang="pt-BR" sz="1400" smtClean="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pt-BR" sz="1400" smtClean="0"/>
          </a:p>
        </p:txBody>
      </p:sp>
      <p:sp>
        <p:nvSpPr>
          <p:cNvPr id="25603" name="Text Box 2"/>
          <p:cNvSpPr txBox="1">
            <a:spLocks noChangeArrowheads="1"/>
          </p:cNvSpPr>
          <p:nvPr/>
        </p:nvSpPr>
        <p:spPr bwMode="auto">
          <a:xfrm>
            <a:off x="566412" y="999723"/>
            <a:ext cx="83058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pt-BR" sz="2200" dirty="0">
                <a:solidFill>
                  <a:schemeClr val="accent2"/>
                </a:solidFill>
              </a:rPr>
              <a:t>Metodologia</a:t>
            </a:r>
            <a:endParaRPr lang="en-US" altLang="pt-BR" sz="2200" dirty="0">
              <a:solidFill>
                <a:schemeClr val="accent2"/>
              </a:solidFill>
            </a:endParaRPr>
          </a:p>
        </p:txBody>
      </p:sp>
      <p:sp>
        <p:nvSpPr>
          <p:cNvPr id="274435" name="Text Box 3"/>
          <p:cNvSpPr txBox="1">
            <a:spLocks noChangeArrowheads="1"/>
          </p:cNvSpPr>
          <p:nvPr/>
        </p:nvSpPr>
        <p:spPr bwMode="auto">
          <a:xfrm>
            <a:off x="871212" y="332656"/>
            <a:ext cx="800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pt-BR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Etapas da Pesquisa</a:t>
            </a:r>
            <a:r>
              <a:rPr lang="pt-BR" alt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altLang="pt-B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605" name="Text Box 7"/>
          <p:cNvSpPr txBox="1">
            <a:spLocks noChangeArrowheads="1"/>
          </p:cNvSpPr>
          <p:nvPr/>
        </p:nvSpPr>
        <p:spPr bwMode="auto">
          <a:xfrm>
            <a:off x="566412" y="1549795"/>
            <a:ext cx="7969935" cy="4985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pt-BR" altLang="pt-BR" sz="2000" dirty="0"/>
              <a:t>	</a:t>
            </a:r>
            <a:r>
              <a:rPr lang="pt-BR" altLang="pt-BR" sz="2400" b="1" dirty="0"/>
              <a:t>Deve conter: Materiais utilizados, dados, método utilizado. É a maior parte do corpo do texto.</a:t>
            </a:r>
          </a:p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pt-BR" altLang="pt-BR" sz="2400" b="1" dirty="0" smtClean="0"/>
              <a:t>Deve ser bem explicada toda a metodologia adotada para se chegar às conclusões. </a:t>
            </a:r>
          </a:p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pt-BR" altLang="pt-BR" sz="2000" b="1" dirty="0" err="1" smtClean="0"/>
              <a:t>Ex</a:t>
            </a:r>
            <a:r>
              <a:rPr lang="pt-BR" altLang="pt-BR" sz="2000" b="1" dirty="0"/>
              <a:t>:</a:t>
            </a:r>
          </a:p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pt-BR" altLang="pt-BR" sz="2000" b="1" i="1" dirty="0"/>
              <a:t>5.1- Materiais</a:t>
            </a:r>
          </a:p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pt-BR" altLang="pt-BR" sz="2000" b="1" i="1" dirty="0"/>
              <a:t>Imagens </a:t>
            </a:r>
            <a:r>
              <a:rPr lang="pt-BR" altLang="pt-BR" sz="2000" b="1" i="1" dirty="0" err="1"/>
              <a:t>Landsat</a:t>
            </a:r>
            <a:r>
              <a:rPr lang="pt-BR" altLang="pt-BR" sz="2000" b="1" i="1" dirty="0"/>
              <a:t>, Mapas temáticos, Softwares....</a:t>
            </a:r>
          </a:p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pt-BR" altLang="pt-BR" sz="2000" b="1" i="1" dirty="0"/>
              <a:t>5.2- Método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pt-BR" sz="2000" b="1" i="1" dirty="0" smtClean="0"/>
              <a:t>Procedimento técnico. </a:t>
            </a:r>
            <a:r>
              <a:rPr lang="pt-BR" altLang="pt-BR" sz="2000" b="1" i="1" dirty="0"/>
              <a:t>Estudo de </a:t>
            </a:r>
            <a:r>
              <a:rPr lang="pt-BR" altLang="pt-BR" sz="2000" b="1" i="1" dirty="0" smtClean="0"/>
              <a:t>caso; </a:t>
            </a:r>
            <a:r>
              <a:rPr lang="pt-BR" sz="2000" b="1" dirty="0" smtClean="0"/>
              <a:t>Pesquisa Bibliográfica; Levantamento (</a:t>
            </a:r>
            <a:r>
              <a:rPr lang="pt-BR" sz="2000" b="1" i="1" dirty="0" err="1" smtClean="0"/>
              <a:t>Survey</a:t>
            </a:r>
            <a:r>
              <a:rPr lang="pt-BR" sz="2000" b="1" dirty="0" smtClean="0"/>
              <a:t>); Pesquisa participante; etc.</a:t>
            </a:r>
            <a:r>
              <a:rPr lang="pt-BR" sz="2000" b="1" dirty="0"/>
              <a:t/>
            </a:r>
            <a:br>
              <a:rPr lang="pt-BR" sz="2000" b="1" dirty="0"/>
            </a:br>
            <a:r>
              <a:rPr lang="pt-BR" sz="2000" b="1" dirty="0"/>
              <a:t/>
            </a:r>
            <a:br>
              <a:rPr lang="pt-BR" sz="2000" b="1" dirty="0"/>
            </a:br>
            <a:endParaRPr lang="en-US" altLang="pt-BR" sz="2000" b="1" i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4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4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443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4D6E1E3-F992-40DA-BC95-6EDFE73E1405}" type="slidenum">
              <a:rPr lang="en-US" altLang="pt-BR" sz="1400" smtClean="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US" altLang="pt-BR" sz="1400" smtClean="0"/>
          </a:p>
        </p:txBody>
      </p:sp>
      <p:sp>
        <p:nvSpPr>
          <p:cNvPr id="240642" name="Text Box 2"/>
          <p:cNvSpPr txBox="1">
            <a:spLocks noChangeArrowheads="1"/>
          </p:cNvSpPr>
          <p:nvPr/>
        </p:nvSpPr>
        <p:spPr bwMode="auto">
          <a:xfrm>
            <a:off x="647700" y="693737"/>
            <a:ext cx="800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pt-BR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Etapas da Pesquisa</a:t>
            </a:r>
            <a:r>
              <a:rPr lang="pt-BR" alt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altLang="pt-B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0643" name="Text Box 3"/>
          <p:cNvSpPr txBox="1">
            <a:spLocks noChangeArrowheads="1"/>
          </p:cNvSpPr>
          <p:nvPr/>
        </p:nvSpPr>
        <p:spPr bwMode="auto">
          <a:xfrm>
            <a:off x="914400" y="1371600"/>
            <a:ext cx="71628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50000"/>
              </a:spcBef>
              <a:buFontTx/>
              <a:buNone/>
            </a:pPr>
            <a:r>
              <a:rPr lang="pt-BR" altLang="pt-BR" sz="2000" u="sng">
                <a:solidFill>
                  <a:schemeClr val="accent2"/>
                </a:solidFill>
              </a:rPr>
              <a:t>Revisão de literatura</a:t>
            </a:r>
          </a:p>
        </p:txBody>
      </p:sp>
      <p:sp>
        <p:nvSpPr>
          <p:cNvPr id="240644" name="Text Box 4"/>
          <p:cNvSpPr txBox="1">
            <a:spLocks noChangeArrowheads="1"/>
          </p:cNvSpPr>
          <p:nvPr/>
        </p:nvSpPr>
        <p:spPr bwMode="auto">
          <a:xfrm>
            <a:off x="838200" y="1905000"/>
            <a:ext cx="7620000" cy="167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30000"/>
              </a:lnSpc>
              <a:spcBef>
                <a:spcPct val="50000"/>
              </a:spcBef>
              <a:buFontTx/>
              <a:buNone/>
            </a:pPr>
            <a:r>
              <a:rPr lang="pt-BR" altLang="pt-BR" sz="2000" dirty="0"/>
              <a:t>	</a:t>
            </a:r>
            <a:r>
              <a:rPr lang="pt-BR" altLang="pt-BR" sz="2000" b="1" dirty="0"/>
              <a:t>Nesta fase você deverá responder as seguintes questões: quem já escreveu e o que já foi publicado sobre o assunto, que aspectos já foram abordados, quais as lacunas existentes na literatura.</a:t>
            </a:r>
          </a:p>
        </p:txBody>
      </p:sp>
      <p:sp>
        <p:nvSpPr>
          <p:cNvPr id="240645" name="Text Box 5"/>
          <p:cNvSpPr txBox="1">
            <a:spLocks noChangeArrowheads="1"/>
          </p:cNvSpPr>
          <p:nvPr/>
        </p:nvSpPr>
        <p:spPr bwMode="auto">
          <a:xfrm>
            <a:off x="838200" y="3578225"/>
            <a:ext cx="7620000" cy="128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30000"/>
              </a:lnSpc>
              <a:spcBef>
                <a:spcPct val="50000"/>
              </a:spcBef>
              <a:buFontTx/>
              <a:buNone/>
            </a:pPr>
            <a:r>
              <a:rPr lang="pt-BR" altLang="pt-BR" sz="2000" dirty="0"/>
              <a:t>	</a:t>
            </a:r>
            <a:r>
              <a:rPr lang="pt-BR" altLang="pt-BR" sz="2000" b="1" dirty="0"/>
              <a:t>Pode objetivar determinar o “estado da arte”, ser uma revisão teórica, ser uma revisão empírica ou ainda ser uma revisão histórica.    </a:t>
            </a:r>
          </a:p>
        </p:txBody>
      </p:sp>
      <p:sp>
        <p:nvSpPr>
          <p:cNvPr id="240646" name="Text Box 6"/>
          <p:cNvSpPr txBox="1">
            <a:spLocks noChangeArrowheads="1"/>
          </p:cNvSpPr>
          <p:nvPr/>
        </p:nvSpPr>
        <p:spPr bwMode="auto">
          <a:xfrm>
            <a:off x="838200" y="4813300"/>
            <a:ext cx="7620000" cy="128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30000"/>
              </a:lnSpc>
              <a:spcBef>
                <a:spcPct val="50000"/>
              </a:spcBef>
              <a:buFontTx/>
              <a:buNone/>
            </a:pPr>
            <a:r>
              <a:rPr lang="pt-BR" altLang="pt-BR" sz="2000" dirty="0"/>
              <a:t>	</a:t>
            </a:r>
            <a:r>
              <a:rPr lang="pt-BR" altLang="pt-BR" sz="2000" b="1" dirty="0"/>
              <a:t>A revisão de literatura é fundamental, porque fornecerá elementos para você evitar a duplicação de pesquisas sobre o assunto.   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06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06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06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06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406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406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2406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406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406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406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240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40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406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06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240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40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0642" grpId="0"/>
      <p:bldP spid="240643" grpId="0"/>
      <p:bldP spid="240644" grpId="0"/>
      <p:bldP spid="240645" grpId="0"/>
      <p:bldP spid="24064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Discussão e Resultados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b="1" dirty="0" smtClean="0"/>
              <a:t>Parte do artigo científico onde deve-se fazer ponderações sobre os resultados;</a:t>
            </a:r>
          </a:p>
          <a:p>
            <a:pPr algn="just"/>
            <a:endParaRPr lang="pt-BR" b="1" dirty="0"/>
          </a:p>
          <a:p>
            <a:pPr algn="just"/>
            <a:r>
              <a:rPr lang="pt-BR" b="1" dirty="0" smtClean="0"/>
              <a:t>Os resultados, constitui-se na parte onde se deve mostrar o que se obteve na pesquisa, ilustrando com figuras, tabelas, intercaladas por parágrafos explicativos (400-500 palavras)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10841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Considerações Finais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É a parte do artigo científicos onde deve-se, com poucas palavras, mostrar o que você obteve na pesquisa. </a:t>
            </a:r>
          </a:p>
          <a:p>
            <a:endParaRPr lang="pt-BR" dirty="0"/>
          </a:p>
          <a:p>
            <a:r>
              <a:rPr lang="pt-BR" dirty="0" smtClean="0"/>
              <a:t>Exemplo:</a:t>
            </a:r>
          </a:p>
          <a:p>
            <a:r>
              <a:rPr lang="pt-BR" dirty="0" smtClean="0"/>
              <a:t>“</a:t>
            </a:r>
            <a:r>
              <a:rPr lang="pt-BR" i="1" dirty="0" smtClean="0"/>
              <a:t>Os resultados encontrados permitem tirar as seguintes conclusões:....”</a:t>
            </a:r>
          </a:p>
        </p:txBody>
      </p:sp>
    </p:spTree>
    <p:extLst>
      <p:ext uri="{BB962C8B-B14F-4D97-AF65-F5344CB8AC3E}">
        <p14:creationId xmlns:p14="http://schemas.microsoft.com/office/powerpoint/2010/main" val="3010313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Referências Bibliográficas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525963"/>
          </a:xfrm>
        </p:spPr>
        <p:txBody>
          <a:bodyPr/>
          <a:lstStyle/>
          <a:p>
            <a:pPr algn="just"/>
            <a:r>
              <a:rPr lang="pt-BR" dirty="0" smtClean="0"/>
              <a:t>É a última parte de um artigo científico, onde deve-se obedecer as normas da ABNT, a NBR 6023.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Exemplo: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t-BR" sz="2400" dirty="0"/>
              <a:t>KISHIMOTO, T.M. </a:t>
            </a:r>
            <a:r>
              <a:rPr lang="pt-BR" sz="2400" b="1" dirty="0"/>
              <a:t>Jogo, Brinquedo, Brincadeira e a Educação.</a:t>
            </a:r>
            <a:r>
              <a:rPr lang="pt-BR" sz="2400" dirty="0"/>
              <a:t> 6ª. ed. São Paulo: CORTEZ, 1994</a:t>
            </a:r>
            <a:r>
              <a:rPr lang="pt-BR" sz="2400" dirty="0" smtClean="0"/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t-BR" sz="2400" dirty="0"/>
              <a:t>TEZANI, Thaís Cristina Rodrigues. </a:t>
            </a:r>
            <a:r>
              <a:rPr lang="pt-BR" sz="2400" b="1" dirty="0"/>
              <a:t>O jogo e os processos de aprendizagem e desenvolvimento: aspectos cognitivos e afetivos.</a:t>
            </a:r>
            <a:r>
              <a:rPr lang="pt-BR" sz="2400" dirty="0"/>
              <a:t> 2004. Disponível em: http://www.psicopedagogia.com.br/artigos/artigo.asp?entrID=621. </a:t>
            </a:r>
            <a:r>
              <a:rPr lang="pt-BR" sz="2400" dirty="0" smtClean="0"/>
              <a:t>Acessado em </a:t>
            </a:r>
            <a:r>
              <a:rPr lang="pt-BR" sz="2400" dirty="0"/>
              <a:t>26 de novembro de 2014.</a:t>
            </a:r>
          </a:p>
          <a:p>
            <a:pPr algn="just"/>
            <a:endParaRPr lang="pt-BR" sz="2400" dirty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1015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ítulo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847725"/>
          </a:xfrm>
        </p:spPr>
        <p:txBody>
          <a:bodyPr/>
          <a:lstStyle/>
          <a:p>
            <a:r>
              <a:rPr lang="pt-BR" altLang="pt-BR" sz="2800" smtClean="0">
                <a:solidFill>
                  <a:schemeClr val="accent2"/>
                </a:solidFill>
              </a:rPr>
              <a:t>ORGANIZAÇÃO GERAL DO ARTIGO CIENTÍFICO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196975"/>
            <a:ext cx="8229600" cy="5280025"/>
          </a:xfrm>
        </p:spPr>
        <p:txBody>
          <a:bodyPr>
            <a:normAutofit fontScale="85000" lnSpcReduction="10000"/>
          </a:bodyPr>
          <a:lstStyle/>
          <a:p>
            <a:pPr marL="182563" indent="-182563" algn="just">
              <a:lnSpc>
                <a:spcPct val="90000"/>
              </a:lnSpc>
              <a:defRPr/>
            </a:pPr>
            <a:endParaRPr lang="pt-BR" sz="3000" dirty="0" smtClean="0"/>
          </a:p>
          <a:p>
            <a:pPr marL="182563" indent="-182563" algn="just">
              <a:lnSpc>
                <a:spcPct val="90000"/>
              </a:lnSpc>
              <a:defRPr/>
            </a:pPr>
            <a:r>
              <a:rPr lang="pt-BR" sz="3000" dirty="0" smtClean="0"/>
              <a:t>Título;</a:t>
            </a:r>
          </a:p>
          <a:p>
            <a:pPr marL="182563" indent="-182563" algn="just">
              <a:lnSpc>
                <a:spcPct val="90000"/>
              </a:lnSpc>
              <a:defRPr/>
            </a:pPr>
            <a:r>
              <a:rPr lang="pt-BR" sz="3000" dirty="0" smtClean="0"/>
              <a:t>Autor;</a:t>
            </a:r>
          </a:p>
          <a:p>
            <a:pPr marL="182563" indent="-182563" algn="just">
              <a:lnSpc>
                <a:spcPct val="90000"/>
              </a:lnSpc>
              <a:defRPr/>
            </a:pPr>
            <a:r>
              <a:rPr lang="pt-BR" sz="3000" dirty="0" smtClean="0"/>
              <a:t>Resumo;</a:t>
            </a:r>
          </a:p>
          <a:p>
            <a:pPr marL="182563" indent="-182563" algn="just">
              <a:lnSpc>
                <a:spcPct val="90000"/>
              </a:lnSpc>
              <a:defRPr/>
            </a:pPr>
            <a:r>
              <a:rPr lang="pt-BR" sz="3000" dirty="0" smtClean="0"/>
              <a:t>Palavras-chave;</a:t>
            </a:r>
          </a:p>
          <a:p>
            <a:pPr marL="182563" indent="-182563" algn="just">
              <a:lnSpc>
                <a:spcPct val="90000"/>
              </a:lnSpc>
              <a:defRPr/>
            </a:pPr>
            <a:r>
              <a:rPr lang="pt-BR" sz="3000" dirty="0" smtClean="0"/>
              <a:t>Abstract;</a:t>
            </a:r>
          </a:p>
          <a:p>
            <a:pPr marL="182563" indent="-182563" algn="just">
              <a:lnSpc>
                <a:spcPct val="90000"/>
              </a:lnSpc>
              <a:defRPr/>
            </a:pPr>
            <a:r>
              <a:rPr lang="pt-BR" sz="3000" dirty="0" err="1" smtClean="0"/>
              <a:t>Keywords</a:t>
            </a:r>
            <a:r>
              <a:rPr lang="pt-BR" sz="3000" dirty="0" smtClean="0"/>
              <a:t>;</a:t>
            </a:r>
          </a:p>
          <a:p>
            <a:pPr marL="182563" indent="-182563" algn="just">
              <a:lnSpc>
                <a:spcPct val="90000"/>
              </a:lnSpc>
              <a:defRPr/>
            </a:pPr>
            <a:r>
              <a:rPr lang="pt-BR" sz="3000" dirty="0" smtClean="0"/>
              <a:t>Introdução (tema, objetivo e justificativa);</a:t>
            </a:r>
          </a:p>
          <a:p>
            <a:pPr marL="182563" indent="-182563" algn="just">
              <a:lnSpc>
                <a:spcPct val="90000"/>
              </a:lnSpc>
              <a:defRPr/>
            </a:pPr>
            <a:r>
              <a:rPr lang="pt-BR" sz="3000" dirty="0" smtClean="0"/>
              <a:t>Revisão da literatura/Fundamentação teórica;</a:t>
            </a:r>
          </a:p>
          <a:p>
            <a:pPr marL="182563" indent="-182563" algn="just">
              <a:lnSpc>
                <a:spcPct val="90000"/>
              </a:lnSpc>
              <a:defRPr/>
            </a:pPr>
            <a:r>
              <a:rPr lang="pt-BR" sz="3000" dirty="0" smtClean="0"/>
              <a:t>Material e métodos/Procedimentos metodológicos;</a:t>
            </a:r>
          </a:p>
          <a:p>
            <a:pPr marL="182563" indent="-182563" algn="just">
              <a:lnSpc>
                <a:spcPct val="90000"/>
              </a:lnSpc>
              <a:defRPr/>
            </a:pPr>
            <a:r>
              <a:rPr lang="pt-BR" sz="3000" dirty="0" smtClean="0"/>
              <a:t>Resultados e discussão;</a:t>
            </a:r>
          </a:p>
          <a:p>
            <a:pPr marL="182563" indent="-182563" algn="just">
              <a:lnSpc>
                <a:spcPct val="90000"/>
              </a:lnSpc>
              <a:defRPr/>
            </a:pPr>
            <a:r>
              <a:rPr lang="pt-BR" sz="3000" dirty="0" smtClean="0"/>
              <a:t>Considerações finais/Conclusão;</a:t>
            </a:r>
          </a:p>
          <a:p>
            <a:pPr marL="182563" indent="-182563" algn="just">
              <a:lnSpc>
                <a:spcPct val="90000"/>
              </a:lnSpc>
              <a:defRPr/>
            </a:pPr>
            <a:r>
              <a:rPr lang="pt-BR" sz="3000" dirty="0" smtClean="0"/>
              <a:t>Referências.</a:t>
            </a:r>
          </a:p>
          <a:p>
            <a:pPr marL="182563" indent="-182563">
              <a:lnSpc>
                <a:spcPct val="90000"/>
              </a:lnSpc>
              <a:defRPr/>
            </a:pPr>
            <a:endParaRPr lang="pt-BR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pt-BR" altLang="pt-BR" sz="4000" smtClean="0">
                <a:solidFill>
                  <a:schemeClr val="accent2"/>
                </a:solidFill>
              </a:rPr>
              <a:t>OBSERVAÇÃO IMPORTANTE</a:t>
            </a:r>
          </a:p>
        </p:txBody>
      </p:sp>
      <p:sp>
        <p:nvSpPr>
          <p:cNvPr id="30723" name="Espaço Reservado para Conteúdo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182563" indent="-182563" algn="just"/>
            <a:r>
              <a:rPr lang="pt-BR" altLang="pt-BR" smtClean="0"/>
              <a:t>Atentar para  as normas de organização e formatação do periódico ao qual se destina.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CC59897-935F-4D29-8BAB-CC7B726DFC02}" type="slidenum">
              <a:rPr lang="en-US" altLang="pt-BR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pt-BR" sz="1400" smtClean="0"/>
          </a:p>
        </p:txBody>
      </p:sp>
      <p:sp>
        <p:nvSpPr>
          <p:cNvPr id="220162" name="Text Box 2"/>
          <p:cNvSpPr txBox="1">
            <a:spLocks noChangeArrowheads="1"/>
          </p:cNvSpPr>
          <p:nvPr/>
        </p:nvSpPr>
        <p:spPr bwMode="auto">
          <a:xfrm>
            <a:off x="1547813" y="547688"/>
            <a:ext cx="6553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pt-BR" altLang="pt-B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Características do conhecimento</a:t>
            </a:r>
            <a:endParaRPr lang="en-US" altLang="pt-B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0163" name="Text Box 3"/>
          <p:cNvSpPr txBox="1">
            <a:spLocks noChangeArrowheads="1"/>
          </p:cNvSpPr>
          <p:nvPr/>
        </p:nvSpPr>
        <p:spPr bwMode="auto">
          <a:xfrm>
            <a:off x="0" y="2819400"/>
            <a:ext cx="2438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pt-BR" sz="2000"/>
              <a:t>Senso comum</a:t>
            </a:r>
            <a:endParaRPr lang="en-US" altLang="pt-BR" sz="2000"/>
          </a:p>
        </p:txBody>
      </p:sp>
      <p:sp>
        <p:nvSpPr>
          <p:cNvPr id="220164" name="AutoShape 4"/>
          <p:cNvSpPr>
            <a:spLocks/>
          </p:cNvSpPr>
          <p:nvPr/>
        </p:nvSpPr>
        <p:spPr bwMode="auto">
          <a:xfrm>
            <a:off x="1943100" y="1646238"/>
            <a:ext cx="990600" cy="2743200"/>
          </a:xfrm>
          <a:prstGeom prst="leftBrace">
            <a:avLst>
              <a:gd name="adj1" fmla="val 2307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pt-BR" altLang="pt-BR" sz="2200"/>
          </a:p>
        </p:txBody>
      </p:sp>
      <p:sp>
        <p:nvSpPr>
          <p:cNvPr id="220165" name="Text Box 5"/>
          <p:cNvSpPr txBox="1">
            <a:spLocks noChangeArrowheads="1"/>
          </p:cNvSpPr>
          <p:nvPr/>
        </p:nvSpPr>
        <p:spPr bwMode="auto">
          <a:xfrm>
            <a:off x="2755900" y="1935163"/>
            <a:ext cx="22098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pt-BR" sz="2000" i="1"/>
              <a:t>Emocional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pt-BR" sz="2000" i="1"/>
              <a:t>Reflexivo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pt-BR" sz="2000" i="1"/>
              <a:t>Inexato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pt-BR" sz="2000" i="1"/>
              <a:t>Verificável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pt-BR" sz="2000" i="1"/>
              <a:t>Assistemático</a:t>
            </a:r>
            <a:endParaRPr lang="en-US" altLang="pt-BR" sz="2000" i="1"/>
          </a:p>
        </p:txBody>
      </p:sp>
      <p:sp>
        <p:nvSpPr>
          <p:cNvPr id="220166" name="Text Box 6"/>
          <p:cNvSpPr txBox="1">
            <a:spLocks noChangeArrowheads="1"/>
          </p:cNvSpPr>
          <p:nvPr/>
        </p:nvSpPr>
        <p:spPr bwMode="auto">
          <a:xfrm>
            <a:off x="4191000" y="2743200"/>
            <a:ext cx="2438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pt-BR" sz="2000">
                <a:solidFill>
                  <a:srgbClr val="FF3300"/>
                </a:solidFill>
              </a:rPr>
              <a:t>Científico</a:t>
            </a:r>
            <a:endParaRPr lang="en-US" altLang="pt-BR" sz="2000">
              <a:solidFill>
                <a:srgbClr val="FF3300"/>
              </a:solidFill>
            </a:endParaRPr>
          </a:p>
        </p:txBody>
      </p:sp>
      <p:sp>
        <p:nvSpPr>
          <p:cNvPr id="220167" name="AutoShape 7"/>
          <p:cNvSpPr>
            <a:spLocks/>
          </p:cNvSpPr>
          <p:nvPr/>
        </p:nvSpPr>
        <p:spPr bwMode="auto">
          <a:xfrm>
            <a:off x="5486400" y="1600200"/>
            <a:ext cx="990600" cy="2743200"/>
          </a:xfrm>
          <a:prstGeom prst="leftBrace">
            <a:avLst>
              <a:gd name="adj1" fmla="val 23077"/>
              <a:gd name="adj2" fmla="val 50000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pt-BR" altLang="pt-BR" sz="2200"/>
          </a:p>
        </p:txBody>
      </p:sp>
      <p:sp>
        <p:nvSpPr>
          <p:cNvPr id="220168" name="Text Box 8"/>
          <p:cNvSpPr txBox="1">
            <a:spLocks noChangeArrowheads="1"/>
          </p:cNvSpPr>
          <p:nvPr/>
        </p:nvSpPr>
        <p:spPr bwMode="auto">
          <a:xfrm>
            <a:off x="6477000" y="1905000"/>
            <a:ext cx="22098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pt-BR" sz="2000" i="1">
                <a:solidFill>
                  <a:srgbClr val="FF3300"/>
                </a:solidFill>
              </a:rPr>
              <a:t>Real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pt-BR" sz="2000" i="1">
                <a:solidFill>
                  <a:srgbClr val="FF3300"/>
                </a:solidFill>
              </a:rPr>
              <a:t>Sistemático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pt-BR" sz="2000" i="1">
                <a:solidFill>
                  <a:srgbClr val="FF3300"/>
                </a:solidFill>
              </a:rPr>
              <a:t>Contigente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pt-BR" sz="2000" i="1">
                <a:solidFill>
                  <a:srgbClr val="FF3300"/>
                </a:solidFill>
              </a:rPr>
              <a:t>Quase Exato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pt-BR" sz="2000" i="1">
                <a:solidFill>
                  <a:srgbClr val="FF3300"/>
                </a:solidFill>
              </a:rPr>
              <a:t>Falível</a:t>
            </a:r>
            <a:endParaRPr lang="en-US" altLang="pt-BR" sz="2000" i="1">
              <a:solidFill>
                <a:srgbClr val="FF3300"/>
              </a:solidFill>
            </a:endParaRPr>
          </a:p>
        </p:txBody>
      </p:sp>
      <p:sp>
        <p:nvSpPr>
          <p:cNvPr id="6154" name="Text Box 3"/>
          <p:cNvSpPr txBox="1">
            <a:spLocks noChangeArrowheads="1"/>
          </p:cNvSpPr>
          <p:nvPr/>
        </p:nvSpPr>
        <p:spPr bwMode="auto">
          <a:xfrm>
            <a:off x="1433513" y="4960938"/>
            <a:ext cx="678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pt-BR" sz="2000"/>
              <a:t>BOM SENSO			RACIONAL e OBJETIVO</a:t>
            </a:r>
            <a:endParaRPr lang="en-US" altLang="pt-BR" sz="2000"/>
          </a:p>
        </p:txBody>
      </p:sp>
      <p:sp>
        <p:nvSpPr>
          <p:cNvPr id="6155" name="Text Box 4"/>
          <p:cNvSpPr txBox="1">
            <a:spLocks noChangeArrowheads="1"/>
          </p:cNvSpPr>
          <p:nvPr/>
        </p:nvSpPr>
        <p:spPr bwMode="auto">
          <a:xfrm>
            <a:off x="1814513" y="5475288"/>
            <a:ext cx="6400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pt-BR" sz="1800">
                <a:solidFill>
                  <a:srgbClr val="FF3300"/>
                </a:solidFill>
              </a:rPr>
              <a:t>Ordinário			Científico </a:t>
            </a:r>
            <a:endParaRPr lang="en-US" altLang="pt-BR" sz="1800">
              <a:solidFill>
                <a:srgbClr val="FF33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0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201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0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220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0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20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20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201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0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220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0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20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20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0162" grpId="0"/>
      <p:bldP spid="220163" grpId="0"/>
      <p:bldP spid="220164" grpId="0" animBg="1"/>
      <p:bldP spid="220165" grpId="0"/>
      <p:bldP spid="220166" grpId="0"/>
      <p:bldP spid="220167" grpId="0" animBg="1"/>
      <p:bldP spid="22016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ítul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pt-BR" altLang="pt-BR" sz="4000" smtClean="0">
                <a:solidFill>
                  <a:schemeClr val="accent2"/>
                </a:solidFill>
              </a:rPr>
              <a:t>RESUMO </a:t>
            </a:r>
          </a:p>
        </p:txBody>
      </p:sp>
      <p:sp>
        <p:nvSpPr>
          <p:cNvPr id="31747" name="Espaço Reservado para Conteúdo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182563" indent="-182563" algn="just"/>
            <a:r>
              <a:rPr lang="pt-BR" altLang="pt-BR" smtClean="0"/>
              <a:t>Sumariza, em um curto parágrafo, o conteúdo do artigo.</a:t>
            </a:r>
          </a:p>
          <a:p>
            <a:pPr marL="182563" indent="-182563" algn="just"/>
            <a:r>
              <a:rPr lang="pt-BR" altLang="pt-BR" smtClean="0"/>
              <a:t>Deverá conter o tema, os objetivos, a metodologia, os resultados e a conclusão da pesquisa, conforme ABNT 6028/2003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pt-BR" sz="4000" dirty="0" smtClean="0">
                <a:solidFill>
                  <a:schemeClr val="accent2"/>
                </a:solidFill>
              </a:rPr>
              <a:t>PALAVRAS-CHAVE (OU UNITERMOS)</a:t>
            </a:r>
          </a:p>
        </p:txBody>
      </p:sp>
      <p:sp>
        <p:nvSpPr>
          <p:cNvPr id="32771" name="Espaço Reservado para Conteúdo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182563" indent="-182563" algn="just"/>
            <a:r>
              <a:rPr lang="pt-BR" altLang="pt-BR" smtClean="0"/>
              <a:t>Três a cinco palavras importantes que representam o conteúdo do artigo.</a:t>
            </a:r>
          </a:p>
          <a:p>
            <a:pPr marL="182563" indent="-182563"/>
            <a:r>
              <a:rPr lang="pt-BR" altLang="pt-BR" smtClean="0"/>
              <a:t>Figuram logo abaixo do resumo.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ítul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pt-BR" altLang="pt-BR" sz="4000" smtClean="0">
                <a:solidFill>
                  <a:schemeClr val="accent2"/>
                </a:solidFill>
              </a:rPr>
              <a:t>ABSTRACT E KEYWORDS</a:t>
            </a:r>
          </a:p>
        </p:txBody>
      </p:sp>
      <p:sp>
        <p:nvSpPr>
          <p:cNvPr id="33795" name="Espaço Reservado para Conteúdo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182563" indent="-182563" algn="just"/>
            <a:r>
              <a:rPr lang="pt-BR" altLang="pt-BR" smtClean="0"/>
              <a:t>Abstract é a versão do Resumo para o inglês.</a:t>
            </a:r>
          </a:p>
          <a:p>
            <a:pPr marL="182563" indent="-182563" algn="just"/>
            <a:r>
              <a:rPr lang="pt-BR" altLang="pt-BR" smtClean="0"/>
              <a:t>Keywords é a versão de Palavras-chave para o inglês.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ítul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pt-BR" altLang="pt-BR" sz="4000" smtClean="0">
                <a:solidFill>
                  <a:schemeClr val="accent2"/>
                </a:solidFill>
              </a:rPr>
              <a:t>INTRODUÇÃO</a:t>
            </a:r>
          </a:p>
        </p:txBody>
      </p:sp>
      <p:sp>
        <p:nvSpPr>
          <p:cNvPr id="12291" name="Espaço Reservado para Conteúdo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182563" indent="-182563" algn="just">
              <a:defRPr/>
            </a:pPr>
            <a:r>
              <a:rPr lang="pt-BR" dirty="0" smtClean="0"/>
              <a:t>Apresentar o 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tema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dirty="0" smtClean="0"/>
              <a:t>central e sua relevância social e científica, </a:t>
            </a:r>
          </a:p>
          <a:p>
            <a:pPr marL="182563" indent="-182563" algn="just">
              <a:defRPr/>
            </a:pPr>
            <a:r>
              <a:rPr lang="pt-BR" dirty="0" smtClean="0"/>
              <a:t>o 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problema</a:t>
            </a:r>
            <a:r>
              <a:rPr lang="pt-BR" dirty="0" smtClean="0"/>
              <a:t> que motivou a pesquisa, </a:t>
            </a:r>
          </a:p>
          <a:p>
            <a:pPr marL="182563" indent="-182563" algn="just">
              <a:defRPr/>
            </a:pPr>
            <a:r>
              <a:rPr lang="pt-BR" dirty="0" smtClean="0"/>
              <a:t>o(s) 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objetivo</a:t>
            </a:r>
            <a:r>
              <a:rPr lang="pt-BR" dirty="0" smtClean="0"/>
              <a:t>(s), a 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justificativa</a:t>
            </a:r>
            <a:r>
              <a:rPr lang="pt-BR" dirty="0" smtClean="0"/>
              <a:t> e as 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hipóteses </a:t>
            </a:r>
            <a:r>
              <a:rPr lang="pt-BR" dirty="0" smtClean="0"/>
              <a:t>(se houver) de pesquisa.</a:t>
            </a:r>
          </a:p>
          <a:p>
            <a:pPr marL="182563" indent="-182563">
              <a:defRPr/>
            </a:pPr>
            <a:endParaRPr lang="pt-BR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ítulo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847725"/>
          </a:xfrm>
        </p:spPr>
        <p:txBody>
          <a:bodyPr/>
          <a:lstStyle/>
          <a:p>
            <a:r>
              <a:rPr lang="pt-BR" altLang="pt-BR" sz="3600" smtClean="0">
                <a:solidFill>
                  <a:schemeClr val="accent2"/>
                </a:solidFill>
              </a:rPr>
              <a:t>FORMULAÇÃO DE QUESTÕES </a:t>
            </a:r>
            <a:br>
              <a:rPr lang="pt-BR" altLang="pt-BR" sz="3600" smtClean="0">
                <a:solidFill>
                  <a:schemeClr val="accent2"/>
                </a:solidFill>
              </a:rPr>
            </a:br>
            <a:r>
              <a:rPr lang="pt-BR" altLang="pt-BR" sz="3600" smtClean="0">
                <a:solidFill>
                  <a:schemeClr val="accent2"/>
                </a:solidFill>
              </a:rPr>
              <a:t>DE PESQUISA</a:t>
            </a:r>
          </a:p>
        </p:txBody>
      </p:sp>
      <p:sp>
        <p:nvSpPr>
          <p:cNvPr id="3584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4708525"/>
          </a:xfrm>
        </p:spPr>
        <p:txBody>
          <a:bodyPr/>
          <a:lstStyle/>
          <a:p>
            <a:pPr marL="182563" indent="-182563"/>
            <a:r>
              <a:rPr lang="pt-BR" altLang="pt-BR" sz="2800" smtClean="0"/>
              <a:t>Que questões queremos responder?</a:t>
            </a:r>
          </a:p>
          <a:p>
            <a:pPr marL="182563" indent="-182563"/>
            <a:r>
              <a:rPr lang="pt-BR" altLang="pt-BR" sz="2800" smtClean="0"/>
              <a:t>Que questões norteiam a pesquisa?</a:t>
            </a:r>
          </a:p>
          <a:p>
            <a:pPr marL="182563" indent="-182563"/>
            <a:r>
              <a:rPr lang="pt-BR" altLang="pt-BR" sz="2800" smtClean="0"/>
              <a:t>As questões de pesquisa não devem ser vagas e amplas demais.</a:t>
            </a:r>
          </a:p>
          <a:p>
            <a:pPr marL="182563" indent="-182563"/>
            <a:endParaRPr lang="pt-BR" altLang="pt-BR" sz="280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ítulo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847725"/>
          </a:xfrm>
        </p:spPr>
        <p:txBody>
          <a:bodyPr/>
          <a:lstStyle/>
          <a:p>
            <a:r>
              <a:rPr lang="pt-BR" altLang="pt-BR" sz="3600" b="1" smtClean="0"/>
              <a:t/>
            </a:r>
            <a:br>
              <a:rPr lang="pt-BR" altLang="pt-BR" sz="3600" b="1" smtClean="0"/>
            </a:br>
            <a:r>
              <a:rPr lang="pt-BR" altLang="pt-BR" sz="3600" smtClean="0">
                <a:solidFill>
                  <a:schemeClr val="accent2"/>
                </a:solidFill>
              </a:rPr>
              <a:t>FORMULAÇÃO DOS </a:t>
            </a:r>
            <a:br>
              <a:rPr lang="pt-BR" altLang="pt-BR" sz="3600" smtClean="0">
                <a:solidFill>
                  <a:schemeClr val="accent2"/>
                </a:solidFill>
              </a:rPr>
            </a:br>
            <a:r>
              <a:rPr lang="pt-BR" altLang="pt-BR" sz="3600" smtClean="0">
                <a:solidFill>
                  <a:schemeClr val="accent2"/>
                </a:solidFill>
              </a:rPr>
              <a:t>OBJETIVOS DE PESQUISA</a:t>
            </a:r>
            <a:r>
              <a:rPr lang="pt-BR" altLang="pt-BR" sz="3600" smtClean="0"/>
              <a:t/>
            </a:r>
            <a:br>
              <a:rPr lang="pt-BR" altLang="pt-BR" sz="3600" smtClean="0"/>
            </a:br>
            <a:endParaRPr lang="pt-BR" altLang="pt-BR" sz="3600" smtClean="0"/>
          </a:p>
        </p:txBody>
      </p:sp>
      <p:sp>
        <p:nvSpPr>
          <p:cNvPr id="36867" name="Espaço Reservado para Conteúdo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182563" indent="-182563"/>
            <a:r>
              <a:rPr lang="pt-BR" altLang="pt-BR" sz="4400" smtClean="0"/>
              <a:t> </a:t>
            </a:r>
            <a:r>
              <a:rPr lang="pt-BR" altLang="pt-BR" smtClean="0"/>
              <a:t>O que você pretende com sua pesquisa?</a:t>
            </a:r>
          </a:p>
          <a:p>
            <a:pPr marL="182563" indent="-182563"/>
            <a:endParaRPr lang="pt-BR" altLang="pt-BR" smtClean="0"/>
          </a:p>
          <a:p>
            <a:pPr marL="182563" indent="-182563" algn="just"/>
            <a:r>
              <a:rPr lang="pt-BR" altLang="pt-BR" smtClean="0"/>
              <a:t>Os objetivos devem estar diretamente relacionados com as questões de pesquisa.</a:t>
            </a:r>
          </a:p>
          <a:p>
            <a:pPr marL="182563" indent="-182563" algn="just"/>
            <a:r>
              <a:rPr lang="pt-BR" altLang="pt-BR" smtClean="0"/>
              <a:t>Não confunda objetivos pessoais com objetivos de pesquisa.</a:t>
            </a:r>
          </a:p>
          <a:p>
            <a:pPr marL="182563" indent="-182563"/>
            <a:endParaRPr lang="pt-BR" altLang="pt-BR" smtClean="0"/>
          </a:p>
          <a:p>
            <a:pPr marL="182563" indent="-182563"/>
            <a:endParaRPr lang="pt-BR" altLang="pt-BR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ítulo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931862"/>
          </a:xfrm>
        </p:spPr>
        <p:txBody>
          <a:bodyPr/>
          <a:lstStyle/>
          <a:p>
            <a:r>
              <a:rPr lang="pt-BR" altLang="pt-BR" sz="3600" smtClean="0">
                <a:solidFill>
                  <a:schemeClr val="accent2"/>
                </a:solidFill>
              </a:rPr>
              <a:t>REVISÃO DA LITERATURA: </a:t>
            </a:r>
            <a:br>
              <a:rPr lang="pt-BR" altLang="pt-BR" sz="3600" smtClean="0">
                <a:solidFill>
                  <a:schemeClr val="accent2"/>
                </a:solidFill>
              </a:rPr>
            </a:br>
            <a:r>
              <a:rPr lang="pt-BR" altLang="pt-BR" sz="3600" smtClean="0">
                <a:solidFill>
                  <a:schemeClr val="accent2"/>
                </a:solidFill>
              </a:rPr>
              <a:t>ESTADO DE ARTE</a:t>
            </a:r>
          </a:p>
        </p:txBody>
      </p:sp>
      <p:sp>
        <p:nvSpPr>
          <p:cNvPr id="37891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5257800"/>
          </a:xfrm>
        </p:spPr>
        <p:txBody>
          <a:bodyPr/>
          <a:lstStyle/>
          <a:p>
            <a:pPr marL="182563" indent="-182563" algn="just">
              <a:lnSpc>
                <a:spcPct val="80000"/>
              </a:lnSpc>
            </a:pPr>
            <a:r>
              <a:rPr lang="pt-BR" altLang="pt-BR" sz="2500" smtClean="0"/>
              <a:t>utilizar, reconhecer e dar crédito à criação intelectual de outro(s) autor(es).   </a:t>
            </a:r>
          </a:p>
          <a:p>
            <a:pPr marL="182563" indent="-182563" algn="just">
              <a:lnSpc>
                <a:spcPct val="80000"/>
              </a:lnSpc>
            </a:pPr>
            <a:r>
              <a:rPr lang="pt-BR" altLang="pt-BR" sz="2500" smtClean="0"/>
              <a:t>emprestar uma voz de autoridade e posicionamento intelectual ao texto;</a:t>
            </a:r>
          </a:p>
          <a:p>
            <a:pPr marL="182563" indent="-182563" algn="just">
              <a:lnSpc>
                <a:spcPct val="80000"/>
              </a:lnSpc>
            </a:pPr>
            <a:r>
              <a:rPr lang="pt-BR" altLang="pt-BR" sz="2500" smtClean="0"/>
              <a:t>evidenciar que o campo de conhecimento já está estabelecido, mas pode e deve receber novas pesquisas;</a:t>
            </a:r>
          </a:p>
          <a:p>
            <a:pPr marL="182563" indent="-182563" algn="just">
              <a:lnSpc>
                <a:spcPct val="80000"/>
              </a:lnSpc>
            </a:pPr>
            <a:r>
              <a:rPr lang="pt-BR" altLang="pt-BR" sz="2500" smtClean="0"/>
              <a:t>indicar que nos qualificamos como membros de determinada cultura disciplinar por meio da familiaridade com a produção de conhecimento prévia na área;</a:t>
            </a:r>
          </a:p>
          <a:p>
            <a:pPr marL="182563" indent="-182563" algn="just">
              <a:lnSpc>
                <a:spcPct val="80000"/>
              </a:lnSpc>
            </a:pPr>
            <a:r>
              <a:rPr lang="pt-BR" altLang="pt-BR" sz="2500" smtClean="0"/>
              <a:t>demonstrar que a pesquisa </a:t>
            </a:r>
            <a:r>
              <a:rPr lang="pt-BR" altLang="pt-BR" sz="2500" b="1" smtClean="0"/>
              <a:t>se situa </a:t>
            </a:r>
            <a:r>
              <a:rPr lang="pt-BR" altLang="pt-BR" sz="2500" smtClean="0"/>
              <a:t>na área de conhecimento em questão e que ela </a:t>
            </a:r>
            <a:r>
              <a:rPr lang="pt-BR" altLang="pt-BR" sz="2500" b="1" smtClean="0"/>
              <a:t>se fundamenta em </a:t>
            </a:r>
            <a:r>
              <a:rPr lang="pt-BR" altLang="pt-BR" sz="2500" smtClean="0"/>
              <a:t>e </a:t>
            </a:r>
            <a:r>
              <a:rPr lang="pt-BR" altLang="pt-BR" sz="2500" b="1" smtClean="0"/>
              <a:t>estende</a:t>
            </a:r>
            <a:r>
              <a:rPr lang="pt-BR" altLang="pt-BR" sz="2500" smtClean="0"/>
              <a:t> publicações prévias.</a:t>
            </a:r>
          </a:p>
          <a:p>
            <a:pPr marL="182563" indent="-182563" algn="just">
              <a:lnSpc>
                <a:spcPct val="80000"/>
              </a:lnSpc>
            </a:pPr>
            <a:r>
              <a:rPr lang="pt-BR" altLang="pt-BR" sz="1600" smtClean="0"/>
              <a:t>(MOTTA-ROTH, HENDGES, 2010, p. 90).</a:t>
            </a:r>
          </a:p>
          <a:p>
            <a:pPr marL="182563" indent="-182563" algn="just">
              <a:lnSpc>
                <a:spcPct val="80000"/>
              </a:lnSpc>
            </a:pPr>
            <a:endParaRPr lang="pt-BR" altLang="pt-BR" sz="2500" smtClean="0"/>
          </a:p>
          <a:p>
            <a:pPr marL="182563" indent="-182563">
              <a:lnSpc>
                <a:spcPct val="80000"/>
              </a:lnSpc>
              <a:buFontTx/>
              <a:buNone/>
            </a:pPr>
            <a:endParaRPr lang="pt-BR" altLang="pt-BR" sz="2500" smtClean="0"/>
          </a:p>
          <a:p>
            <a:pPr marL="182563" indent="-182563">
              <a:lnSpc>
                <a:spcPct val="80000"/>
              </a:lnSpc>
            </a:pPr>
            <a:endParaRPr lang="pt-BR" altLang="pt-BR" sz="250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ítul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pt-BR" altLang="pt-BR" sz="3600" smtClean="0">
                <a:solidFill>
                  <a:schemeClr val="accent2"/>
                </a:solidFill>
              </a:rPr>
              <a:t>MATERIAIS E MÉTODOS/METODOLOGIA</a:t>
            </a:r>
          </a:p>
        </p:txBody>
      </p:sp>
      <p:sp>
        <p:nvSpPr>
          <p:cNvPr id="38915" name="Espaço Reservado para Conteúdo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182563" indent="-182563" algn="just"/>
            <a:r>
              <a:rPr lang="pt-BR" altLang="pt-BR" sz="2800" smtClean="0"/>
              <a:t>Apresentar os materiais e métodos (participantes ou sujeitos, instrumentos, procedimentos, critérios, variáveis/categorias de análise) a serem adotados.</a:t>
            </a:r>
          </a:p>
          <a:p>
            <a:pPr marL="182563" indent="-182563" algn="just"/>
            <a:endParaRPr lang="pt-BR" altLang="pt-BR" sz="2800" smtClean="0"/>
          </a:p>
          <a:p>
            <a:pPr marL="182563" indent="-182563" algn="just"/>
            <a:r>
              <a:rPr lang="pt-BR" altLang="pt-BR" sz="2800" smtClean="0"/>
              <a:t>Narrar os procedimentos de coleta e análise dos dados e descrever os materiais que levam à obtenção de resultados, com maior ou menor detalhamento dependendo do objeto de estudo.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ítulo 1"/>
          <p:cNvSpPr>
            <a:spLocks noGrp="1"/>
          </p:cNvSpPr>
          <p:nvPr>
            <p:ph type="title" idx="4294967295"/>
          </p:nvPr>
        </p:nvSpPr>
        <p:spPr>
          <a:xfrm>
            <a:off x="1042988" y="274638"/>
            <a:ext cx="7643812" cy="1143000"/>
          </a:xfrm>
        </p:spPr>
        <p:txBody>
          <a:bodyPr/>
          <a:lstStyle/>
          <a:p>
            <a:r>
              <a:rPr lang="pt-BR" altLang="pt-BR" sz="4000" smtClean="0">
                <a:solidFill>
                  <a:schemeClr val="accent2"/>
                </a:solidFill>
              </a:rPr>
              <a:t>ITENS A SEREM OBSERVADOS</a:t>
            </a:r>
          </a:p>
        </p:txBody>
      </p:sp>
      <p:sp>
        <p:nvSpPr>
          <p:cNvPr id="39939" name="Espaço Reservado para Conteúdo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182563" indent="-182563" algn="just"/>
            <a:r>
              <a:rPr lang="pt-BR" altLang="pt-BR" smtClean="0"/>
              <a:t>Abordagem quantitativa? Qualitativa?</a:t>
            </a:r>
          </a:p>
          <a:p>
            <a:pPr marL="182563" indent="-182563" algn="just"/>
            <a:r>
              <a:rPr lang="pt-BR" altLang="pt-BR" smtClean="0"/>
              <a:t> Onde a pesquisa foi feita?</a:t>
            </a:r>
          </a:p>
          <a:p>
            <a:pPr marL="182563" indent="-182563" algn="just"/>
            <a:r>
              <a:rPr lang="pt-BR" altLang="pt-BR" smtClean="0"/>
              <a:t> O que foi utilizado?</a:t>
            </a:r>
          </a:p>
          <a:p>
            <a:pPr marL="182563" indent="-182563" algn="just"/>
            <a:r>
              <a:rPr lang="pt-BR" altLang="pt-BR" smtClean="0"/>
              <a:t>Como foi conduzida?</a:t>
            </a:r>
          </a:p>
          <a:p>
            <a:pPr marL="182563" indent="-182563" algn="just"/>
            <a:r>
              <a:rPr lang="pt-BR" altLang="pt-BR" smtClean="0"/>
              <a:t>Como foi analisada?</a:t>
            </a:r>
          </a:p>
          <a:p>
            <a:pPr marL="182563" indent="-182563" algn="just">
              <a:buFontTx/>
              <a:buNone/>
            </a:pPr>
            <a:endParaRPr lang="pt-BR" altLang="pt-BR" smtClean="0"/>
          </a:p>
          <a:p>
            <a:pPr marL="182563" indent="-182563" algn="just">
              <a:buFontTx/>
              <a:buNone/>
            </a:pPr>
            <a:endParaRPr lang="pt-BR" altLang="pt-BR" smtClean="0"/>
          </a:p>
          <a:p>
            <a:pPr marL="182563" indent="-182563"/>
            <a:endParaRPr lang="pt-BR" altLang="pt-BR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pt-BR" dirty="0" smtClean="0">
                <a:solidFill>
                  <a:schemeClr val="accent2"/>
                </a:solidFill>
              </a:rPr>
              <a:t>    RESULTADOS E DISCUSSÕES</a:t>
            </a:r>
          </a:p>
        </p:txBody>
      </p:sp>
      <p:sp>
        <p:nvSpPr>
          <p:cNvPr id="40963" name="Espaço Reservado para Conteúdo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182563" indent="-182563" algn="just"/>
            <a:r>
              <a:rPr lang="pt-BR" altLang="pt-BR" sz="2800" smtClean="0"/>
              <a:t>Os dados obtidos  no estudo são apresentados, comentados, interpretados com o auxílio de um número de exemplos e discutidos em relação ao que se avançou no conhecimento do problema em relação ao estado de arte (à luz da teoria que fundamenta a pesquisa).</a:t>
            </a:r>
          </a:p>
          <a:p>
            <a:pPr marL="182563" indent="-182563" algn="just"/>
            <a:endParaRPr lang="pt-BR" altLang="pt-BR" sz="2800" smtClean="0"/>
          </a:p>
          <a:p>
            <a:pPr marL="182563" indent="-182563" algn="just"/>
            <a:r>
              <a:rPr lang="pt-BR" altLang="pt-BR" sz="2800" smtClean="0"/>
              <a:t>Interpretam-se os dados em relação ao que se sabe sobre o assunto  a partir de pesquisas na área.</a:t>
            </a:r>
          </a:p>
          <a:p>
            <a:pPr marL="182563" indent="-182563"/>
            <a:endParaRPr lang="pt-BR" altLang="pt-BR" sz="280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F1DD4AB-9109-4ABA-AE87-3D1A67BF6960}" type="slidenum">
              <a:rPr lang="en-US" altLang="pt-BR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pt-BR" sz="1400" smtClean="0"/>
          </a:p>
        </p:txBody>
      </p:sp>
      <p:sp>
        <p:nvSpPr>
          <p:cNvPr id="230402" name="Text Box 2"/>
          <p:cNvSpPr txBox="1">
            <a:spLocks noChangeArrowheads="1"/>
          </p:cNvSpPr>
          <p:nvPr/>
        </p:nvSpPr>
        <p:spPr bwMode="auto">
          <a:xfrm>
            <a:off x="304800" y="2514600"/>
            <a:ext cx="1752600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pt-BR" sz="2400"/>
              <a:t>CIÊNCIAS</a:t>
            </a:r>
            <a:endParaRPr lang="en-US" altLang="pt-BR" sz="2400"/>
          </a:p>
        </p:txBody>
      </p:sp>
      <p:sp>
        <p:nvSpPr>
          <p:cNvPr id="230403" name="Text Box 3"/>
          <p:cNvSpPr txBox="1">
            <a:spLocks noChangeArrowheads="1"/>
          </p:cNvSpPr>
          <p:nvPr/>
        </p:nvSpPr>
        <p:spPr bwMode="auto">
          <a:xfrm>
            <a:off x="2438400" y="914400"/>
            <a:ext cx="1752600" cy="45720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pt-BR" sz="2400"/>
              <a:t>Formais </a:t>
            </a:r>
            <a:endParaRPr lang="en-US" altLang="pt-BR" sz="2400"/>
          </a:p>
        </p:txBody>
      </p:sp>
      <p:sp>
        <p:nvSpPr>
          <p:cNvPr id="230404" name="Text Box 4"/>
          <p:cNvSpPr txBox="1">
            <a:spLocks noChangeArrowheads="1"/>
          </p:cNvSpPr>
          <p:nvPr/>
        </p:nvSpPr>
        <p:spPr bwMode="auto">
          <a:xfrm>
            <a:off x="2362200" y="3810000"/>
            <a:ext cx="1752600" cy="457200"/>
          </a:xfrm>
          <a:prstGeom prst="rect">
            <a:avLst/>
          </a:prstGeom>
          <a:solidFill>
            <a:srgbClr val="99CC00"/>
          </a:solidFill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pt-BR" sz="2400"/>
              <a:t>Factuais</a:t>
            </a:r>
            <a:endParaRPr lang="en-US" altLang="pt-BR" sz="2400"/>
          </a:p>
        </p:txBody>
      </p:sp>
      <p:sp>
        <p:nvSpPr>
          <p:cNvPr id="230405" name="AutoShape 5"/>
          <p:cNvSpPr>
            <a:spLocks/>
          </p:cNvSpPr>
          <p:nvPr/>
        </p:nvSpPr>
        <p:spPr bwMode="auto">
          <a:xfrm>
            <a:off x="4876800" y="457200"/>
            <a:ext cx="304800" cy="1295400"/>
          </a:xfrm>
          <a:prstGeom prst="leftBrace">
            <a:avLst>
              <a:gd name="adj1" fmla="val 35417"/>
              <a:gd name="adj2" fmla="val 50000"/>
            </a:avLst>
          </a:prstGeom>
          <a:noFill/>
          <a:ln w="9525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pt-BR" altLang="pt-BR" sz="2200"/>
          </a:p>
        </p:txBody>
      </p:sp>
      <p:sp>
        <p:nvSpPr>
          <p:cNvPr id="230406" name="Text Box 6"/>
          <p:cNvSpPr txBox="1">
            <a:spLocks noChangeArrowheads="1"/>
          </p:cNvSpPr>
          <p:nvPr/>
        </p:nvSpPr>
        <p:spPr bwMode="auto">
          <a:xfrm>
            <a:off x="5334000" y="609600"/>
            <a:ext cx="1600200" cy="779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pt-BR" sz="1800" b="1">
                <a:solidFill>
                  <a:srgbClr val="FF3300"/>
                </a:solidFill>
              </a:rPr>
              <a:t>Lógica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pt-BR" sz="1800" b="1">
                <a:solidFill>
                  <a:srgbClr val="FF3300"/>
                </a:solidFill>
              </a:rPr>
              <a:t>Matemática</a:t>
            </a:r>
            <a:endParaRPr lang="en-US" altLang="pt-BR" sz="1800" b="1">
              <a:solidFill>
                <a:srgbClr val="FF3300"/>
              </a:solidFill>
            </a:endParaRPr>
          </a:p>
        </p:txBody>
      </p:sp>
      <p:sp>
        <p:nvSpPr>
          <p:cNvPr id="230407" name="AutoShape 7"/>
          <p:cNvSpPr>
            <a:spLocks/>
          </p:cNvSpPr>
          <p:nvPr/>
        </p:nvSpPr>
        <p:spPr bwMode="auto">
          <a:xfrm>
            <a:off x="4572000" y="2362200"/>
            <a:ext cx="1066800" cy="3200400"/>
          </a:xfrm>
          <a:prstGeom prst="leftBrace">
            <a:avLst>
              <a:gd name="adj1" fmla="val 25000"/>
              <a:gd name="adj2" fmla="val 50000"/>
            </a:avLst>
          </a:prstGeom>
          <a:noFill/>
          <a:ln w="9525">
            <a:solidFill>
              <a:srgbClr val="99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pt-BR" altLang="pt-BR" sz="2200"/>
          </a:p>
        </p:txBody>
      </p:sp>
      <p:sp>
        <p:nvSpPr>
          <p:cNvPr id="230408" name="Text Box 8"/>
          <p:cNvSpPr txBox="1">
            <a:spLocks noChangeArrowheads="1"/>
          </p:cNvSpPr>
          <p:nvPr/>
        </p:nvSpPr>
        <p:spPr bwMode="auto">
          <a:xfrm>
            <a:off x="5791200" y="2438400"/>
            <a:ext cx="1905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pt-BR" sz="1800" b="1">
                <a:solidFill>
                  <a:schemeClr val="folHlink"/>
                </a:solidFill>
              </a:rPr>
              <a:t>Naturais</a:t>
            </a:r>
            <a:r>
              <a:rPr lang="pt-BR" altLang="pt-BR" sz="1800"/>
              <a:t> (física, biologia, etc)</a:t>
            </a:r>
            <a:endParaRPr lang="en-US" altLang="pt-BR" sz="1800"/>
          </a:p>
        </p:txBody>
      </p:sp>
      <p:sp>
        <p:nvSpPr>
          <p:cNvPr id="230409" name="Text Box 9"/>
          <p:cNvSpPr txBox="1">
            <a:spLocks noChangeArrowheads="1"/>
          </p:cNvSpPr>
          <p:nvPr/>
        </p:nvSpPr>
        <p:spPr bwMode="auto">
          <a:xfrm>
            <a:off x="5791200" y="3886200"/>
            <a:ext cx="19050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pt-BR" sz="1800" b="1">
                <a:solidFill>
                  <a:schemeClr val="folHlink"/>
                </a:solidFill>
              </a:rPr>
              <a:t>Sociais</a:t>
            </a:r>
            <a:r>
              <a:rPr lang="pt-BR" altLang="pt-BR" sz="1800"/>
              <a:t> (Direito, antropologia, Psicologia, etc)</a:t>
            </a:r>
            <a:endParaRPr lang="en-US" altLang="pt-BR" sz="1800"/>
          </a:p>
        </p:txBody>
      </p:sp>
      <p:sp>
        <p:nvSpPr>
          <p:cNvPr id="230410" name="Line 10"/>
          <p:cNvSpPr>
            <a:spLocks noChangeShapeType="1"/>
          </p:cNvSpPr>
          <p:nvPr/>
        </p:nvSpPr>
        <p:spPr bwMode="auto">
          <a:xfrm flipV="1">
            <a:off x="2057400" y="1447800"/>
            <a:ext cx="9906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30411" name="Line 11"/>
          <p:cNvSpPr>
            <a:spLocks noChangeShapeType="1"/>
          </p:cNvSpPr>
          <p:nvPr/>
        </p:nvSpPr>
        <p:spPr bwMode="auto">
          <a:xfrm>
            <a:off x="2057400" y="29718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8205" name="CaixaDeTexto 1"/>
          <p:cNvSpPr txBox="1">
            <a:spLocks noChangeArrowheads="1"/>
          </p:cNvSpPr>
          <p:nvPr/>
        </p:nvSpPr>
        <p:spPr bwMode="auto">
          <a:xfrm>
            <a:off x="2506663" y="4921250"/>
            <a:ext cx="1223962" cy="369888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pt-BR" altLang="pt-BR" sz="1800"/>
              <a:t>Objeto</a:t>
            </a:r>
          </a:p>
        </p:txBody>
      </p:sp>
      <p:cxnSp>
        <p:nvCxnSpPr>
          <p:cNvPr id="4" name="Conector de seta reta 3"/>
          <p:cNvCxnSpPr>
            <a:stCxn id="230404" idx="2"/>
            <a:endCxn id="8205" idx="0"/>
          </p:cNvCxnSpPr>
          <p:nvPr/>
        </p:nvCxnSpPr>
        <p:spPr>
          <a:xfrm flipH="1">
            <a:off x="3119438" y="4267200"/>
            <a:ext cx="119062" cy="6540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04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0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30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0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304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0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230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0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304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0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230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0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304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0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230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0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304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304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230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0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304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0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230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0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304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30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230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0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304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30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900" decel="100000" fill="hold"/>
                                        <p:tgtEl>
                                          <p:spTgt spid="230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0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304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30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230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0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304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304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900" decel="100000" fill="hold"/>
                                        <p:tgtEl>
                                          <p:spTgt spid="230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0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0402" grpId="0" animBg="1"/>
      <p:bldP spid="230403" grpId="0" animBg="1"/>
      <p:bldP spid="230404" grpId="0" animBg="1"/>
      <p:bldP spid="230405" grpId="0" animBg="1"/>
      <p:bldP spid="230406" grpId="0"/>
      <p:bldP spid="230407" grpId="0" animBg="1"/>
      <p:bldP spid="230408" grpId="0"/>
      <p:bldP spid="230409" grpId="0"/>
      <p:bldP spid="230410" grpId="0" animBg="1"/>
      <p:bldP spid="230411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ítulo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r>
              <a:rPr lang="pt-BR" altLang="pt-BR" sz="4000" smtClean="0">
                <a:solidFill>
                  <a:schemeClr val="accent2"/>
                </a:solidFill>
              </a:rPr>
              <a:t>CONCLUSÃO</a:t>
            </a:r>
          </a:p>
        </p:txBody>
      </p:sp>
      <p:sp>
        <p:nvSpPr>
          <p:cNvPr id="41987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57200" y="1412875"/>
            <a:ext cx="8229600" cy="4752975"/>
          </a:xfrm>
        </p:spPr>
        <p:txBody>
          <a:bodyPr/>
          <a:lstStyle/>
          <a:p>
            <a:pPr marL="182563" indent="-182563"/>
            <a:r>
              <a:rPr lang="pt-BR" altLang="pt-BR" sz="2400" smtClean="0"/>
              <a:t>Retomar objetivos e questões da introdução do trabalho e responder todas elas;</a:t>
            </a:r>
          </a:p>
          <a:p>
            <a:pPr marL="182563" indent="-182563"/>
            <a:r>
              <a:rPr lang="pt-BR" altLang="pt-BR" sz="2400" smtClean="0"/>
              <a:t>Citar lacunas da pesquisa;</a:t>
            </a:r>
          </a:p>
          <a:p>
            <a:pPr marL="182563" indent="-182563"/>
            <a:r>
              <a:rPr lang="pt-BR" altLang="pt-BR" sz="2400" smtClean="0"/>
              <a:t>Descrever  descobertas principais;</a:t>
            </a:r>
          </a:p>
          <a:p>
            <a:pPr marL="182563" indent="-182563"/>
            <a:r>
              <a:rPr lang="pt-BR" altLang="pt-BR" sz="2400" smtClean="0"/>
              <a:t>Identificar uma ou duas descobertas para detalhar;</a:t>
            </a:r>
          </a:p>
          <a:p>
            <a:pPr marL="182563" indent="-182563"/>
            <a:r>
              <a:rPr lang="pt-BR" altLang="pt-BR" sz="2400" smtClean="0"/>
              <a:t>Situar os resultados na literatura da área;</a:t>
            </a:r>
          </a:p>
          <a:p>
            <a:pPr marL="182563" indent="-182563"/>
            <a:r>
              <a:rPr lang="pt-BR" altLang="pt-BR" sz="2400" smtClean="0"/>
              <a:t>Ressaltar as contribuições e implicações teóricas;</a:t>
            </a:r>
          </a:p>
          <a:p>
            <a:pPr marL="182563" indent="-182563"/>
            <a:r>
              <a:rPr lang="pt-BR" altLang="pt-BR" sz="2400" smtClean="0"/>
              <a:t>Considerar aplicações e implementações práticas;</a:t>
            </a:r>
          </a:p>
          <a:p>
            <a:pPr marL="182563" indent="-182563"/>
            <a:r>
              <a:rPr lang="pt-BR" altLang="pt-BR" sz="2400" smtClean="0"/>
              <a:t>Apresentar sugestões para futuras pesquisas.</a:t>
            </a:r>
          </a:p>
          <a:p>
            <a:pPr marL="182563" indent="-182563"/>
            <a:endParaRPr lang="pt-BR" altLang="pt-BR" sz="280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ítul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pt-BR" altLang="pt-BR" smtClean="0">
                <a:solidFill>
                  <a:schemeClr val="accent2"/>
                </a:solidFill>
              </a:rPr>
              <a:t>REFERÊNCIAS</a:t>
            </a:r>
          </a:p>
        </p:txBody>
      </p:sp>
      <p:sp>
        <p:nvSpPr>
          <p:cNvPr id="43011" name="Espaço Reservado para Conteúdo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182563" indent="-182563"/>
            <a:r>
              <a:rPr lang="pt-BR" altLang="pt-BR" smtClean="0"/>
              <a:t>Apresentar, em ordem alfabética, os autores citados no texto, conforme a NBR 6023 da ABNT.  </a:t>
            </a:r>
          </a:p>
          <a:p>
            <a:pPr marL="182563" indent="-182563">
              <a:buFontTx/>
              <a:buNone/>
            </a:pPr>
            <a:endParaRPr lang="pt-BR" altLang="pt-BR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ítul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pt-BR" altLang="pt-BR" sz="4000" smtClean="0">
                <a:solidFill>
                  <a:schemeClr val="accent2"/>
                </a:solidFill>
              </a:rPr>
              <a:t>Lembre-se</a:t>
            </a:r>
          </a:p>
        </p:txBody>
      </p:sp>
      <p:sp>
        <p:nvSpPr>
          <p:cNvPr id="44035" name="Espaço Reservado para Conteúdo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pt-BR" altLang="pt-BR" smtClean="0"/>
              <a:t>Nas referências devem constar todas as obras citadas no texto;</a:t>
            </a:r>
          </a:p>
          <a:p>
            <a:pPr marL="0" indent="0" algn="just"/>
            <a:r>
              <a:rPr lang="pt-BR" altLang="pt-BR" smtClean="0"/>
              <a:t>À medida que for escrevendo seu texto, anote as referências que utilizar;</a:t>
            </a:r>
          </a:p>
          <a:p>
            <a:pPr marL="0" indent="0" algn="just"/>
            <a:r>
              <a:rPr lang="pt-BR" altLang="pt-BR" smtClean="0"/>
              <a:t>Ao terminar seu trabalho, verifique se todas as obras citadas no texto estão nas referências.</a:t>
            </a:r>
          </a:p>
          <a:p>
            <a:pPr marL="0" indent="0" algn="just">
              <a:buFontTx/>
              <a:buNone/>
            </a:pPr>
            <a:endParaRPr lang="pt-BR" altLang="pt-BR" smtClean="0"/>
          </a:p>
          <a:p>
            <a:pPr marL="0" indent="0"/>
            <a:endParaRPr lang="pt-BR" altLang="pt-BR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ítul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pt-BR" altLang="pt-BR" sz="4000" smtClean="0">
                <a:solidFill>
                  <a:schemeClr val="accent2"/>
                </a:solidFill>
              </a:rPr>
              <a:t>REFERÊNCIAS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 marL="182563" indent="-182563" algn="just">
              <a:lnSpc>
                <a:spcPct val="90000"/>
              </a:lnSpc>
              <a:defRPr/>
            </a:pPr>
            <a:r>
              <a:rPr lang="pt-BR" sz="2000" dirty="0" smtClean="0">
                <a:latin typeface="+mj-lt"/>
                <a:cs typeface="Times New Roman" pitchFamily="18" charset="0"/>
              </a:rPr>
              <a:t>ASSOCIAÇÃO BRASILERIA DE NORMAS TÉCNICAS. </a:t>
            </a:r>
            <a:r>
              <a:rPr lang="pt-BR" sz="2000" b="1" dirty="0" smtClean="0">
                <a:latin typeface="+mj-lt"/>
                <a:cs typeface="Times New Roman" pitchFamily="18" charset="0"/>
              </a:rPr>
              <a:t>NBR 6023:</a:t>
            </a:r>
            <a:r>
              <a:rPr lang="pt-BR" sz="2000" b="1" i="1" dirty="0" smtClean="0">
                <a:latin typeface="+mj-lt"/>
                <a:cs typeface="Times New Roman" pitchFamily="18" charset="0"/>
              </a:rPr>
              <a:t> </a:t>
            </a:r>
            <a:r>
              <a:rPr lang="pt-BR" sz="2000" dirty="0" smtClean="0">
                <a:latin typeface="+mj-lt"/>
                <a:cs typeface="Times New Roman" pitchFamily="18" charset="0"/>
              </a:rPr>
              <a:t>Informação e documentação: referências: elaboração</a:t>
            </a:r>
            <a:r>
              <a:rPr lang="pt-BR" sz="2000" i="1" dirty="0" smtClean="0">
                <a:latin typeface="+mj-lt"/>
                <a:cs typeface="Times New Roman" pitchFamily="18" charset="0"/>
              </a:rPr>
              <a:t>. </a:t>
            </a:r>
            <a:r>
              <a:rPr lang="pt-BR" sz="2000" dirty="0" smtClean="0">
                <a:latin typeface="+mj-lt"/>
                <a:cs typeface="Times New Roman" pitchFamily="18" charset="0"/>
              </a:rPr>
              <a:t>Rio de Janeiro: 2002. 27 p.</a:t>
            </a:r>
          </a:p>
          <a:p>
            <a:pPr marL="182563" indent="-182563" algn="just">
              <a:lnSpc>
                <a:spcPct val="90000"/>
              </a:lnSpc>
              <a:defRPr/>
            </a:pPr>
            <a:endParaRPr lang="pt-BR" sz="2000" dirty="0" smtClean="0">
              <a:latin typeface="+mj-lt"/>
              <a:cs typeface="Times New Roman" pitchFamily="18" charset="0"/>
            </a:endParaRPr>
          </a:p>
          <a:p>
            <a:pPr marL="182563" indent="-182563" algn="just">
              <a:lnSpc>
                <a:spcPct val="90000"/>
              </a:lnSpc>
              <a:defRPr/>
            </a:pPr>
            <a:r>
              <a:rPr lang="pt-BR" sz="2000" dirty="0" smtClean="0">
                <a:latin typeface="+mj-lt"/>
                <a:cs typeface="Times New Roman" pitchFamily="18" charset="0"/>
              </a:rPr>
              <a:t>_______. </a:t>
            </a:r>
            <a:r>
              <a:rPr lang="pt-BR" sz="2000" b="1" dirty="0" smtClean="0">
                <a:latin typeface="+mj-lt"/>
                <a:cs typeface="Times New Roman" pitchFamily="18" charset="0"/>
              </a:rPr>
              <a:t>NBR 14724:  </a:t>
            </a:r>
            <a:r>
              <a:rPr lang="pt-BR" sz="2000" dirty="0" smtClean="0">
                <a:latin typeface="+mj-lt"/>
                <a:cs typeface="Times New Roman" pitchFamily="18" charset="0"/>
              </a:rPr>
              <a:t>Informação e documentação: trabalhos acadêmicos: apresentação.</a:t>
            </a:r>
            <a:r>
              <a:rPr lang="pt-BR" sz="2000" i="1" dirty="0" smtClean="0">
                <a:latin typeface="+mj-lt"/>
                <a:cs typeface="Times New Roman" pitchFamily="18" charset="0"/>
              </a:rPr>
              <a:t> </a:t>
            </a:r>
            <a:r>
              <a:rPr lang="pt-BR" sz="2000" dirty="0" smtClean="0">
                <a:latin typeface="+mj-lt"/>
                <a:cs typeface="Times New Roman" pitchFamily="18" charset="0"/>
              </a:rPr>
              <a:t>Rio de Janeiro: 2011. 11 p.</a:t>
            </a:r>
          </a:p>
          <a:p>
            <a:pPr marL="182563" indent="-182563" algn="just">
              <a:lnSpc>
                <a:spcPct val="90000"/>
              </a:lnSpc>
              <a:defRPr/>
            </a:pPr>
            <a:endParaRPr lang="pt-BR" sz="2000" dirty="0" smtClean="0">
              <a:latin typeface="+mj-lt"/>
              <a:cs typeface="Times New Roman" pitchFamily="18" charset="0"/>
            </a:endParaRPr>
          </a:p>
          <a:p>
            <a:pPr marL="182563" indent="-182563" algn="just">
              <a:lnSpc>
                <a:spcPct val="90000"/>
              </a:lnSpc>
              <a:defRPr/>
            </a:pPr>
            <a:r>
              <a:rPr lang="pt-BR" sz="2000" dirty="0" smtClean="0">
                <a:latin typeface="+mj-lt"/>
                <a:cs typeface="Times New Roman" pitchFamily="18" charset="0"/>
              </a:rPr>
              <a:t>MACHADO, A. R.; LOUSADA, E.; ABREU-TARDELLI, L. S. </a:t>
            </a:r>
            <a:r>
              <a:rPr lang="pt-BR" sz="2000" b="1" dirty="0" smtClean="0">
                <a:latin typeface="+mj-lt"/>
                <a:cs typeface="Times New Roman" pitchFamily="18" charset="0"/>
              </a:rPr>
              <a:t>Planejar gêneros acadêmicos</a:t>
            </a:r>
            <a:r>
              <a:rPr lang="pt-BR" sz="2000" dirty="0" smtClean="0">
                <a:latin typeface="+mj-lt"/>
                <a:cs typeface="Times New Roman" pitchFamily="18" charset="0"/>
              </a:rPr>
              <a:t>. São Paulo: Parábola, 2005.</a:t>
            </a:r>
          </a:p>
          <a:p>
            <a:pPr marL="182563" indent="-182563" algn="just">
              <a:lnSpc>
                <a:spcPct val="90000"/>
              </a:lnSpc>
              <a:defRPr/>
            </a:pPr>
            <a:endParaRPr lang="pt-BR" sz="2000" dirty="0" smtClean="0">
              <a:latin typeface="+mj-lt"/>
              <a:cs typeface="Times New Roman" pitchFamily="18" charset="0"/>
            </a:endParaRPr>
          </a:p>
          <a:p>
            <a:pPr marL="182563" indent="-182563" algn="just">
              <a:lnSpc>
                <a:spcPct val="90000"/>
              </a:lnSpc>
              <a:defRPr/>
            </a:pPr>
            <a:r>
              <a:rPr lang="pt-BR" sz="2000" dirty="0" smtClean="0">
                <a:latin typeface="+mj-lt"/>
                <a:cs typeface="Times New Roman" pitchFamily="18" charset="0"/>
              </a:rPr>
              <a:t>MOTTA-ROTH, D.; HENDGES, G. R. </a:t>
            </a:r>
            <a:r>
              <a:rPr lang="pt-BR" sz="2000" b="1" dirty="0" smtClean="0">
                <a:latin typeface="+mj-lt"/>
                <a:cs typeface="Times New Roman" pitchFamily="18" charset="0"/>
              </a:rPr>
              <a:t>Produção textual na universidade</a:t>
            </a:r>
            <a:r>
              <a:rPr lang="pt-BR" sz="2000" dirty="0" smtClean="0">
                <a:latin typeface="+mj-lt"/>
                <a:cs typeface="Times New Roman" pitchFamily="18" charset="0"/>
              </a:rPr>
              <a:t>. São Paulo: Parábola, 2010.</a:t>
            </a:r>
          </a:p>
          <a:p>
            <a:pPr marL="182563" indent="-182563" algn="just">
              <a:lnSpc>
                <a:spcPct val="90000"/>
              </a:lnSpc>
              <a:defRPr/>
            </a:pPr>
            <a:endParaRPr lang="pt-BR" sz="2000" dirty="0" smtClean="0">
              <a:latin typeface="+mj-lt"/>
              <a:cs typeface="Times New Roman" pitchFamily="18" charset="0"/>
            </a:endParaRPr>
          </a:p>
          <a:p>
            <a:pPr marL="182563" indent="-182563">
              <a:lnSpc>
                <a:spcPct val="90000"/>
              </a:lnSpc>
              <a:defRPr/>
            </a:pPr>
            <a:endParaRPr lang="pt-BR" sz="2000" dirty="0" smtClean="0">
              <a:latin typeface="+mj-lt"/>
            </a:endParaRPr>
          </a:p>
          <a:p>
            <a:pPr marL="182563" indent="-182563">
              <a:lnSpc>
                <a:spcPct val="90000"/>
              </a:lnSpc>
              <a:defRPr/>
            </a:pPr>
            <a:endParaRPr lang="pt-BR" sz="2000" dirty="0" smtClean="0"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pt-BR" altLang="pt-BR" smtClean="0">
                <a:solidFill>
                  <a:schemeClr val="accent2"/>
                </a:solidFill>
              </a:rPr>
              <a:t>Atividade: avaliação de um artigo científico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6"/>
          <p:cNvSpPr>
            <a:spLocks noChangeArrowheads="1"/>
          </p:cNvSpPr>
          <p:nvPr/>
        </p:nvSpPr>
        <p:spPr bwMode="auto">
          <a:xfrm>
            <a:off x="0" y="1557338"/>
            <a:ext cx="9144000" cy="5300662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1800"/>
          </a:p>
        </p:txBody>
      </p:sp>
      <p:sp>
        <p:nvSpPr>
          <p:cNvPr id="47107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pt-BR" altLang="pt-BR" smtClean="0">
                <a:solidFill>
                  <a:schemeClr val="bg1"/>
                </a:solidFill>
              </a:rPr>
              <a:t>MÓDULO 2</a:t>
            </a:r>
          </a:p>
        </p:txBody>
      </p:sp>
      <p:sp>
        <p:nvSpPr>
          <p:cNvPr id="47108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lvl="1"/>
            <a:r>
              <a:rPr lang="pt-BR" altLang="pt-BR" smtClean="0">
                <a:solidFill>
                  <a:schemeClr val="bg1"/>
                </a:solidFill>
              </a:rPr>
              <a:t>Perfil editorial das revistas científicas e processo de submissão </a:t>
            </a:r>
          </a:p>
          <a:p>
            <a:endParaRPr lang="pt-BR" altLang="pt-BR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mtClean="0">
                <a:solidFill>
                  <a:schemeClr val="accent2"/>
                </a:solidFill>
              </a:rPr>
              <a:t>SUBMISSÃO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pt-BR" altLang="pt-BR" b="1" smtClean="0"/>
              <a:t>Caracterizar o periódico científico  </a:t>
            </a:r>
            <a:endParaRPr lang="pt-BR" altLang="pt-BR" smtClean="0">
              <a:sym typeface="Wingdings" panose="05000000000000000000" pitchFamily="2" charset="2"/>
            </a:endParaRPr>
          </a:p>
          <a:p>
            <a:pPr>
              <a:buFontTx/>
              <a:buNone/>
            </a:pPr>
            <a:r>
              <a:rPr lang="pt-BR" altLang="pt-BR" smtClean="0">
                <a:sym typeface="Wingdings" panose="05000000000000000000" pitchFamily="2" charset="2"/>
              </a:rPr>
              <a:t></a:t>
            </a:r>
            <a:r>
              <a:rPr lang="pt-BR" altLang="pt-BR" smtClean="0"/>
              <a:t> </a:t>
            </a:r>
            <a:r>
              <a:rPr lang="pt-BR" altLang="pt-BR" u="sng" smtClean="0"/>
              <a:t>Observar e identificar</a:t>
            </a:r>
            <a:r>
              <a:rPr lang="pt-BR" altLang="pt-BR" smtClean="0"/>
              <a:t>:</a:t>
            </a:r>
          </a:p>
          <a:p>
            <a:pPr>
              <a:buFontTx/>
              <a:buNone/>
            </a:pPr>
            <a:r>
              <a:rPr lang="pt-BR" altLang="pt-BR" smtClean="0"/>
              <a:t>- linha editorial da revista/ foco e escopo;</a:t>
            </a:r>
          </a:p>
          <a:p>
            <a:pPr>
              <a:buFontTx/>
              <a:buNone/>
            </a:pPr>
            <a:r>
              <a:rPr lang="pt-BR" altLang="pt-BR" smtClean="0"/>
              <a:t>- tipos de textos que publica;</a:t>
            </a:r>
          </a:p>
          <a:p>
            <a:pPr>
              <a:buFontTx/>
              <a:buNone/>
            </a:pPr>
            <a:r>
              <a:rPr lang="pt-BR" altLang="pt-BR" smtClean="0"/>
              <a:t>- periodicidade;</a:t>
            </a:r>
          </a:p>
          <a:p>
            <a:pPr>
              <a:buFontTx/>
              <a:buNone/>
            </a:pPr>
            <a:r>
              <a:rPr lang="pt-BR" altLang="pt-BR" smtClean="0"/>
              <a:t>- instituição responsável;</a:t>
            </a:r>
          </a:p>
          <a:p>
            <a:pPr>
              <a:buFontTx/>
              <a:buNone/>
            </a:pPr>
            <a:r>
              <a:rPr lang="pt-BR" altLang="pt-BR" smtClean="0"/>
              <a:t>- tempo de existência.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mtClean="0">
                <a:solidFill>
                  <a:schemeClr val="accent2"/>
                </a:solidFill>
              </a:rPr>
              <a:t>SUBMISSÃO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pt-BR" altLang="pt-BR" sz="2800" smtClean="0">
                <a:sym typeface="Wingdings" panose="05000000000000000000" pitchFamily="2" charset="2"/>
              </a:rPr>
              <a:t></a:t>
            </a:r>
            <a:r>
              <a:rPr lang="pt-BR" altLang="pt-BR" sz="2800" smtClean="0"/>
              <a:t> </a:t>
            </a:r>
            <a:r>
              <a:rPr lang="pt-BR" altLang="pt-BR" sz="2800" u="sng" smtClean="0"/>
              <a:t>Observar e identificar (continuação)</a:t>
            </a:r>
            <a:r>
              <a:rPr lang="pt-BR" altLang="pt-BR" sz="2800" smtClean="0"/>
              <a:t>:</a:t>
            </a:r>
          </a:p>
          <a:p>
            <a:pPr>
              <a:buFontTx/>
              <a:buNone/>
            </a:pPr>
            <a:r>
              <a:rPr lang="pt-BR" altLang="pt-BR" sz="2800" smtClean="0"/>
              <a:t>- normas de publicação;</a:t>
            </a:r>
          </a:p>
          <a:p>
            <a:pPr>
              <a:buFontTx/>
              <a:buNone/>
            </a:pPr>
            <a:r>
              <a:rPr lang="pt-BR" altLang="pt-BR" sz="2800" smtClean="0"/>
              <a:t>- sistema de avaliação;</a:t>
            </a:r>
          </a:p>
          <a:p>
            <a:pPr>
              <a:buFontTx/>
              <a:buNone/>
            </a:pPr>
            <a:r>
              <a:rPr lang="pt-BR" altLang="pt-BR" sz="2800" smtClean="0"/>
              <a:t>- classificação da revista no sistema Qualis da Capes;</a:t>
            </a:r>
          </a:p>
          <a:p>
            <a:pPr>
              <a:buFontTx/>
              <a:buNone/>
            </a:pPr>
            <a:r>
              <a:rPr lang="pt-BR" altLang="pt-BR" sz="2800" smtClean="0"/>
              <a:t>- composição do corpo editorial;</a:t>
            </a:r>
          </a:p>
          <a:p>
            <a:pPr>
              <a:buFontTx/>
              <a:buNone/>
            </a:pPr>
            <a:r>
              <a:rPr lang="pt-BR" altLang="pt-BR" sz="2800" smtClean="0"/>
              <a:t>- titulação e instituições dos autores dos artigos;</a:t>
            </a:r>
          </a:p>
          <a:p>
            <a:pPr>
              <a:buFontTx/>
              <a:buNone/>
            </a:pPr>
            <a:r>
              <a:rPr lang="pt-BR" altLang="pt-BR" sz="2800" smtClean="0"/>
              <a:t>- metodologias utilizadas nos artigos publicados.</a:t>
            </a:r>
          </a:p>
          <a:p>
            <a:pPr>
              <a:buFontTx/>
              <a:buNone/>
            </a:pPr>
            <a:endParaRPr lang="pt-BR" altLang="pt-BR" sz="280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mtClean="0">
                <a:solidFill>
                  <a:schemeClr val="accent2"/>
                </a:solidFill>
              </a:rPr>
              <a:t>EXEMPLO 1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pt-BR" altLang="pt-BR" smtClean="0">
              <a:solidFill>
                <a:srgbClr val="FF0000"/>
              </a:solidFill>
            </a:endParaRPr>
          </a:p>
        </p:txBody>
      </p:sp>
      <p:pic>
        <p:nvPicPr>
          <p:cNvPr id="5018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43000"/>
            <a:ext cx="975360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mtClean="0">
                <a:solidFill>
                  <a:schemeClr val="accent2"/>
                </a:solidFill>
              </a:rPr>
              <a:t>EXEMPLO 2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 altLang="pt-BR" smtClean="0"/>
          </a:p>
        </p:txBody>
      </p:sp>
      <p:pic>
        <p:nvPicPr>
          <p:cNvPr id="5120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43000"/>
            <a:ext cx="975360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ChangeArrowheads="1"/>
          </p:cNvSpPr>
          <p:nvPr/>
        </p:nvSpPr>
        <p:spPr bwMode="auto">
          <a:xfrm>
            <a:off x="0" y="1584325"/>
            <a:ext cx="9144000" cy="53006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1800"/>
          </a:p>
        </p:txBody>
      </p:sp>
      <p:sp>
        <p:nvSpPr>
          <p:cNvPr id="10243" name="Rectangle 7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pt-BR" altLang="pt-BR" smtClean="0">
                <a:solidFill>
                  <a:schemeClr val="bg1"/>
                </a:solidFill>
              </a:rPr>
              <a:t>MÓDULO 1</a:t>
            </a:r>
          </a:p>
        </p:txBody>
      </p:sp>
      <p:sp>
        <p:nvSpPr>
          <p:cNvPr id="10244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lvl="1"/>
            <a:r>
              <a:rPr lang="pt-BR" altLang="pt-BR" smtClean="0">
                <a:solidFill>
                  <a:schemeClr val="bg1"/>
                </a:solidFill>
              </a:rPr>
              <a:t>Estrutura geral de artigos acadêmico-científicos </a:t>
            </a:r>
          </a:p>
          <a:p>
            <a:endParaRPr lang="pt-BR" altLang="pt-BR" sz="280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mtClean="0">
                <a:solidFill>
                  <a:schemeClr val="accent2"/>
                </a:solidFill>
              </a:rPr>
              <a:t>EXEMPLO 3</a:t>
            </a:r>
          </a:p>
        </p:txBody>
      </p:sp>
      <p:sp>
        <p:nvSpPr>
          <p:cNvPr id="52227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altLang="pt-BR" smtClean="0"/>
              <a:t>Revista Redes</a:t>
            </a:r>
          </a:p>
          <a:p>
            <a:r>
              <a:rPr lang="pt-BR" altLang="pt-BR" b="1" smtClean="0"/>
              <a:t>Linha editorial - Foco e Escopo</a:t>
            </a:r>
          </a:p>
          <a:p>
            <a:pPr algn="just"/>
            <a:r>
              <a:rPr lang="pt-BR" altLang="pt-BR" sz="2000" smtClean="0"/>
              <a:t>REDES é uma publicação acadêmica, com quatorze anos de existência ininterrupta e regular, vinculada a curso de stricto sensu - Mestrado e Doutorado - e seu centro de pesquisa em desenvolvimento regional - CEPEDER, tendo como linha editorial o foco sobre temas de pesquisa envolvendo o desenvolvimento regional, em suas conexões entre as áreas de planejamento urbano e regional, economia regional, políticas públicas, administração pública, geografia humana, ciência política, sociologia, antropologia, história regional, estudos populacionais, entre outros campos de interesse convergentes.</a:t>
            </a:r>
          </a:p>
          <a:p>
            <a:endParaRPr lang="pt-BR" altLang="pt-BR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mtClean="0">
                <a:solidFill>
                  <a:schemeClr val="accent2"/>
                </a:solidFill>
              </a:rPr>
              <a:t>EXEMPLO 3</a:t>
            </a:r>
          </a:p>
        </p:txBody>
      </p:sp>
      <p:sp>
        <p:nvSpPr>
          <p:cNvPr id="53251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altLang="pt-BR" sz="2000" b="1" smtClean="0"/>
              <a:t>Revista Redes</a:t>
            </a:r>
          </a:p>
          <a:p>
            <a:r>
              <a:rPr lang="pt-BR" altLang="pt-BR" sz="2000" b="1" smtClean="0"/>
              <a:t>Diretrizes de Avaliação</a:t>
            </a:r>
          </a:p>
          <a:p>
            <a:r>
              <a:rPr lang="pt-BR" altLang="pt-BR" sz="2000" smtClean="0"/>
              <a:t>São três os critérios preliminares a selecionar os artigos para publicação na Revista REDES: </a:t>
            </a:r>
            <a:br>
              <a:rPr lang="pt-BR" altLang="pt-BR" sz="2000" smtClean="0"/>
            </a:br>
            <a:r>
              <a:rPr lang="pt-BR" altLang="pt-BR" sz="2000" smtClean="0"/>
              <a:t>1) Identificação pelo Comitê Editorial se os mesmos são adequados à linha editorial da revista;</a:t>
            </a:r>
            <a:br>
              <a:rPr lang="pt-BR" altLang="pt-BR" sz="2000" smtClean="0"/>
            </a:br>
            <a:r>
              <a:rPr lang="pt-BR" altLang="pt-BR" sz="2000" smtClean="0"/>
              <a:t>2) A REDES dá preferência a artigos produzidos por autores doutores pesquisadores ou, pelo menos que os mesmos constem como autor(es) principal(ais);</a:t>
            </a:r>
            <a:br>
              <a:rPr lang="pt-BR" altLang="pt-BR" sz="2000" smtClean="0"/>
            </a:br>
            <a:r>
              <a:rPr lang="pt-BR" altLang="pt-BR" sz="2000" smtClean="0"/>
              <a:t>3) Artigos decorrentes de trabalhos de disciplinas de graduação, cursos lato sensu e mestrado são desencorajados para publicação em REDES.</a:t>
            </a:r>
          </a:p>
          <a:p>
            <a:endParaRPr lang="pt-BR" altLang="pt-BR" sz="200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6513"/>
            <a:ext cx="9191625" cy="68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pt-BR" altLang="pt-BR" smtClean="0">
                <a:solidFill>
                  <a:schemeClr val="accent2"/>
                </a:solidFill>
              </a:rPr>
              <a:t>Atividade: análise de linha editorial de revista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ítul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pt-BR" altLang="pt-BR" sz="4000" smtClean="0">
                <a:solidFill>
                  <a:schemeClr val="accent2"/>
                </a:solidFill>
              </a:rPr>
              <a:t>OBJETIVO</a:t>
            </a:r>
          </a:p>
        </p:txBody>
      </p:sp>
      <p:sp>
        <p:nvSpPr>
          <p:cNvPr id="11267" name="Espaço Reservado para Conteúdo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182563" indent="-182563" algn="just"/>
            <a:r>
              <a:rPr lang="pt-BR" altLang="pt-BR" smtClean="0"/>
              <a:t>Apresentar a estrutura do gênero textual/discursivo do artigo científico.</a:t>
            </a:r>
          </a:p>
          <a:p>
            <a:pPr marL="182563" indent="-182563"/>
            <a:endParaRPr lang="pt-BR" altLang="pt-BR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pt-BR" dirty="0" smtClean="0">
                <a:solidFill>
                  <a:schemeClr val="accent2"/>
                </a:solidFill>
              </a:rPr>
              <a:t>CONCEITO DE ARTIGO CIENTÍFICO</a:t>
            </a:r>
          </a:p>
        </p:txBody>
      </p:sp>
      <p:sp>
        <p:nvSpPr>
          <p:cNvPr id="12291" name="Espaço Reservado para Conteúdo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182563" indent="-182563" algn="just"/>
            <a:r>
              <a:rPr lang="pt-BR" altLang="pt-BR" smtClean="0"/>
              <a:t>É um texto produzido com o objetivo de publicar em periódicos especializados os resultados de uma pesquisa desenvolvida sobre um tema específico. Esse gênero serve como uma via de comunicação entre pesquisadores, profissionais, professores e alunos de graduação e pós-graduação. (MOTTA-ROTH, HENDGES, 2010)</a:t>
            </a:r>
          </a:p>
          <a:p>
            <a:pPr marL="182563" indent="-182563"/>
            <a:endParaRPr lang="pt-BR" altLang="pt-BR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39472AC-FFEB-412A-9C47-C7FC06C5BD85}" type="slidenum">
              <a:rPr lang="en-US" altLang="pt-BR" sz="1400" smtClean="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pt-BR" sz="1400" smtClean="0"/>
          </a:p>
        </p:txBody>
      </p:sp>
      <p:sp>
        <p:nvSpPr>
          <p:cNvPr id="238594" name="Text Box 2"/>
          <p:cNvSpPr txBox="1">
            <a:spLocks noChangeArrowheads="1"/>
          </p:cNvSpPr>
          <p:nvPr/>
        </p:nvSpPr>
        <p:spPr bwMode="auto">
          <a:xfrm>
            <a:off x="653824" y="239436"/>
            <a:ext cx="800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pt-BR" altLang="pt-BR" sz="2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Etapas da Pesquisa </a:t>
            </a:r>
            <a:endParaRPr lang="en-US" altLang="pt-BR" sz="2800" b="1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8595" name="Text Box 3"/>
          <p:cNvSpPr txBox="1">
            <a:spLocks noChangeArrowheads="1"/>
          </p:cNvSpPr>
          <p:nvPr/>
        </p:nvSpPr>
        <p:spPr bwMode="auto">
          <a:xfrm>
            <a:off x="1155737" y="971109"/>
            <a:ext cx="7162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50000"/>
              </a:spcBef>
              <a:buFontTx/>
              <a:buNone/>
              <a:defRPr/>
            </a:pPr>
            <a:r>
              <a:rPr lang="pt-BR" altLang="pt-BR" sz="2000" b="1" u="sng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Escolha do tema</a:t>
            </a:r>
          </a:p>
        </p:txBody>
      </p:sp>
      <p:sp>
        <p:nvSpPr>
          <p:cNvPr id="238596" name="Text Box 4"/>
          <p:cNvSpPr txBox="1">
            <a:spLocks noChangeArrowheads="1"/>
          </p:cNvSpPr>
          <p:nvPr/>
        </p:nvSpPr>
        <p:spPr bwMode="auto">
          <a:xfrm>
            <a:off x="698537" y="1513863"/>
            <a:ext cx="7620000" cy="3107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30000"/>
              </a:lnSpc>
              <a:spcBef>
                <a:spcPct val="50000"/>
              </a:spcBef>
              <a:buFontTx/>
              <a:buNone/>
            </a:pPr>
            <a:r>
              <a:rPr lang="pt-BR" altLang="pt-BR" sz="2400" dirty="0"/>
              <a:t>	</a:t>
            </a:r>
            <a:r>
              <a:rPr lang="pt-BR" altLang="pt-BR" sz="2400" b="1" dirty="0"/>
              <a:t>Nesta etapa você deverá responder à pergunta: “O que pretendo abordar?</a:t>
            </a:r>
          </a:p>
          <a:p>
            <a:pPr algn="just" eaLnBrk="1" hangingPunct="1">
              <a:lnSpc>
                <a:spcPct val="130000"/>
              </a:lnSpc>
              <a:spcBef>
                <a:spcPct val="50000"/>
              </a:spcBef>
              <a:buFontTx/>
              <a:buNone/>
            </a:pPr>
            <a:r>
              <a:rPr lang="pt-BR" altLang="pt-BR" sz="2400" b="1" dirty="0"/>
              <a:t>	Escolher um tema significa eleger uma parcela delimitada  de um assunto, estabelecendo limites  ou restrições para o desenvolvimento da pesquisa pretendida.</a:t>
            </a:r>
          </a:p>
        </p:txBody>
      </p:sp>
      <p:sp>
        <p:nvSpPr>
          <p:cNvPr id="238597" name="Text Box 5"/>
          <p:cNvSpPr txBox="1">
            <a:spLocks noChangeArrowheads="1"/>
          </p:cNvSpPr>
          <p:nvPr/>
        </p:nvSpPr>
        <p:spPr bwMode="auto">
          <a:xfrm>
            <a:off x="698537" y="4784725"/>
            <a:ext cx="7620000" cy="167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50000"/>
              </a:spcBef>
              <a:buFontTx/>
              <a:buNone/>
            </a:pPr>
            <a:r>
              <a:rPr lang="pt-BR" altLang="pt-BR" sz="2000" dirty="0"/>
              <a:t>	</a:t>
            </a:r>
            <a:r>
              <a:rPr lang="pt-BR" altLang="pt-BR" sz="2000" b="1" dirty="0"/>
              <a:t>Você deverá levar em conta, para a escolha do tema, sua atualidade e relevância, seu conhecimento a respeito, sua preferência e sua aptidão pessoal para lidar com o tema escolhido.   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85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8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85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85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385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385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238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8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85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85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2385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85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8594" grpId="0"/>
      <p:bldP spid="238595" grpId="0"/>
      <p:bldP spid="238596" grpId="0"/>
      <p:bldP spid="23859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17C0A60-EDD5-4BC3-B7FC-EA66C006E642}" type="slidenum">
              <a:rPr lang="en-US" altLang="pt-BR" sz="1400" smtClean="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pt-BR" sz="1400" smtClean="0"/>
          </a:p>
        </p:txBody>
      </p:sp>
      <p:sp>
        <p:nvSpPr>
          <p:cNvPr id="250882" name="Text Box 2"/>
          <p:cNvSpPr txBox="1">
            <a:spLocks noChangeArrowheads="1"/>
          </p:cNvSpPr>
          <p:nvPr/>
        </p:nvSpPr>
        <p:spPr bwMode="auto">
          <a:xfrm>
            <a:off x="704850" y="319880"/>
            <a:ext cx="800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pt-BR" altLang="pt-BR" sz="2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Etapas da Pesquisa</a:t>
            </a:r>
            <a:r>
              <a:rPr lang="pt-BR" alt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altLang="pt-BR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0883" name="Text Box 3"/>
          <p:cNvSpPr txBox="1">
            <a:spLocks noChangeArrowheads="1"/>
          </p:cNvSpPr>
          <p:nvPr/>
        </p:nvSpPr>
        <p:spPr bwMode="auto">
          <a:xfrm>
            <a:off x="1104900" y="783430"/>
            <a:ext cx="71628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50000"/>
              </a:spcBef>
              <a:buFontTx/>
              <a:buNone/>
            </a:pPr>
            <a:r>
              <a:rPr lang="pt-BR" altLang="pt-BR" sz="2000" u="sng" dirty="0">
                <a:solidFill>
                  <a:schemeClr val="accent2"/>
                </a:solidFill>
              </a:rPr>
              <a:t>Justificativa</a:t>
            </a:r>
          </a:p>
        </p:txBody>
      </p:sp>
      <p:sp>
        <p:nvSpPr>
          <p:cNvPr id="250884" name="Text Box 4"/>
          <p:cNvSpPr txBox="1">
            <a:spLocks noChangeArrowheads="1"/>
          </p:cNvSpPr>
          <p:nvPr/>
        </p:nvSpPr>
        <p:spPr bwMode="auto">
          <a:xfrm>
            <a:off x="895350" y="4313238"/>
            <a:ext cx="7620000" cy="148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30000"/>
              </a:lnSpc>
              <a:spcBef>
                <a:spcPct val="50000"/>
              </a:spcBef>
              <a:buFontTx/>
              <a:buNone/>
            </a:pPr>
            <a:r>
              <a:rPr lang="pt-BR" altLang="pt-BR" sz="2000"/>
              <a:t>	</a:t>
            </a:r>
            <a:r>
              <a:rPr lang="pt-BR" altLang="pt-BR" sz="2000" b="1"/>
              <a:t>A </a:t>
            </a:r>
            <a:r>
              <a:rPr lang="pt-BR" altLang="pt-BR" sz="2400" b="1"/>
              <a:t>justificativa deverá convencer quem for ler o projeto, com relação à importância e à relevância da pesquisa proposta</a:t>
            </a:r>
            <a:r>
              <a:rPr lang="pt-BR" altLang="pt-BR" sz="2400"/>
              <a:t>. </a:t>
            </a:r>
          </a:p>
        </p:txBody>
      </p:sp>
      <p:sp>
        <p:nvSpPr>
          <p:cNvPr id="250885" name="Text Box 5"/>
          <p:cNvSpPr txBox="1">
            <a:spLocks noChangeArrowheads="1"/>
          </p:cNvSpPr>
          <p:nvPr/>
        </p:nvSpPr>
        <p:spPr bwMode="auto">
          <a:xfrm>
            <a:off x="869483" y="1354534"/>
            <a:ext cx="7620000" cy="2443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30000"/>
              </a:lnSpc>
              <a:spcBef>
                <a:spcPct val="50000"/>
              </a:spcBef>
              <a:buFontTx/>
              <a:buNone/>
            </a:pPr>
            <a:r>
              <a:rPr lang="pt-BR" altLang="pt-BR" sz="2000" dirty="0"/>
              <a:t>	</a:t>
            </a:r>
            <a:r>
              <a:rPr lang="pt-BR" altLang="pt-BR" sz="2400" b="1" dirty="0"/>
              <a:t>Nesta etapa você irá refletir sobre “o porquê” da realização da pesquisa procurando identificar as razões da preferência do tema escolhido e sua importância em relação a outros temas.   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0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0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0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0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508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508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250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50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508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508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2508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508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882" grpId="0"/>
      <p:bldP spid="250883" grpId="0"/>
      <p:bldP spid="250884" grpId="0"/>
      <p:bldP spid="25088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4B62E64-B2EB-404D-A5FB-E4541075FCE4}" type="slidenum">
              <a:rPr lang="en-US" altLang="pt-BR" sz="1400" smtClean="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pt-BR" sz="1400" smtClean="0"/>
          </a:p>
        </p:txBody>
      </p:sp>
      <p:sp>
        <p:nvSpPr>
          <p:cNvPr id="252930" name="Text Box 2"/>
          <p:cNvSpPr txBox="1">
            <a:spLocks noChangeArrowheads="1"/>
          </p:cNvSpPr>
          <p:nvPr/>
        </p:nvSpPr>
        <p:spPr bwMode="auto">
          <a:xfrm>
            <a:off x="685800" y="304042"/>
            <a:ext cx="800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pt-BR" sz="2800" dirty="0">
                <a:solidFill>
                  <a:schemeClr val="accent2"/>
                </a:solidFill>
              </a:rPr>
              <a:t>As Etapas da Pesquisa</a:t>
            </a:r>
            <a:r>
              <a:rPr lang="pt-BR" altLang="pt-BR" sz="2800" dirty="0"/>
              <a:t> </a:t>
            </a:r>
            <a:endParaRPr lang="en-US" altLang="pt-BR" sz="2800" dirty="0"/>
          </a:p>
        </p:txBody>
      </p:sp>
      <p:sp>
        <p:nvSpPr>
          <p:cNvPr id="252931" name="Text Box 3"/>
          <p:cNvSpPr txBox="1">
            <a:spLocks noChangeArrowheads="1"/>
          </p:cNvSpPr>
          <p:nvPr/>
        </p:nvSpPr>
        <p:spPr bwMode="auto">
          <a:xfrm>
            <a:off x="1077913" y="883421"/>
            <a:ext cx="71628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50000"/>
              </a:spcBef>
              <a:buFontTx/>
              <a:buNone/>
            </a:pPr>
            <a:r>
              <a:rPr lang="pt-BR" altLang="pt-BR" sz="2000" u="sng" dirty="0">
                <a:solidFill>
                  <a:schemeClr val="accent2"/>
                </a:solidFill>
              </a:rPr>
              <a:t>Formulação do problema</a:t>
            </a:r>
          </a:p>
        </p:txBody>
      </p:sp>
      <p:sp>
        <p:nvSpPr>
          <p:cNvPr id="252932" name="Text Box 4"/>
          <p:cNvSpPr txBox="1">
            <a:spLocks noChangeArrowheads="1"/>
          </p:cNvSpPr>
          <p:nvPr/>
        </p:nvSpPr>
        <p:spPr bwMode="auto">
          <a:xfrm>
            <a:off x="849313" y="3455053"/>
            <a:ext cx="7620000" cy="14126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30000"/>
              </a:lnSpc>
              <a:spcBef>
                <a:spcPct val="50000"/>
              </a:spcBef>
              <a:buFontTx/>
              <a:buNone/>
              <a:defRPr/>
            </a:pPr>
            <a:r>
              <a:rPr lang="pt-BR" altLang="pt-BR" sz="2200" dirty="0" smtClean="0"/>
              <a:t>	</a:t>
            </a:r>
            <a:r>
              <a:rPr lang="pt-BR" altLang="pt-B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pesquisa científica depende da formulação adequada do problema, isto porque objetiva buscar sua solução. </a:t>
            </a:r>
          </a:p>
        </p:txBody>
      </p:sp>
      <p:sp>
        <p:nvSpPr>
          <p:cNvPr id="252933" name="Text Box 5"/>
          <p:cNvSpPr txBox="1">
            <a:spLocks noChangeArrowheads="1"/>
          </p:cNvSpPr>
          <p:nvPr/>
        </p:nvSpPr>
        <p:spPr bwMode="auto">
          <a:xfrm>
            <a:off x="1056010" y="1432637"/>
            <a:ext cx="7620000" cy="196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30000"/>
              </a:lnSpc>
              <a:spcBef>
                <a:spcPct val="50000"/>
              </a:spcBef>
              <a:buFontTx/>
              <a:buNone/>
            </a:pPr>
            <a:r>
              <a:rPr lang="pt-BR" altLang="pt-BR" sz="2000" dirty="0"/>
              <a:t>	</a:t>
            </a:r>
            <a:r>
              <a:rPr lang="pt-BR" altLang="pt-BR" sz="2400" b="1" dirty="0"/>
              <a:t>Nesta etapa você irá refletir sobre o problema que pretende resolver na pesquisa, se é realmente um problema e se vale a pena tentar encontrar uma solução para ele.  </a:t>
            </a:r>
          </a:p>
        </p:txBody>
      </p:sp>
      <p:sp>
        <p:nvSpPr>
          <p:cNvPr id="252934" name="Text Box 6"/>
          <p:cNvSpPr txBox="1">
            <a:spLocks noChangeArrowheads="1"/>
          </p:cNvSpPr>
          <p:nvPr/>
        </p:nvSpPr>
        <p:spPr bwMode="auto">
          <a:xfrm>
            <a:off x="849313" y="4708616"/>
            <a:ext cx="7620000" cy="20128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30000"/>
              </a:lnSpc>
              <a:spcBef>
                <a:spcPct val="50000"/>
              </a:spcBef>
              <a:buFontTx/>
              <a:buNone/>
            </a:pPr>
            <a:r>
              <a:rPr lang="pt-BR" altLang="pt-BR" sz="2000" dirty="0"/>
              <a:t>	</a:t>
            </a:r>
            <a:r>
              <a:rPr lang="pt-BR" altLang="pt-BR" sz="2400" b="1" dirty="0"/>
              <a:t>Consequentemente, “problema é qualquer questão não </a:t>
            </a:r>
            <a:r>
              <a:rPr lang="pt-BR" altLang="pt-BR" sz="2400" b="1" dirty="0" smtClean="0"/>
              <a:t>resolvida </a:t>
            </a:r>
            <a:r>
              <a:rPr lang="pt-BR" altLang="pt-BR" sz="2400" b="1" dirty="0"/>
              <a:t>e que é objeto de discussão, em qualquer domínio do conhecimento” (Gil, 1999)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29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29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29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29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529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529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2529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529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529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529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2529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529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529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529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2529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529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2930" grpId="0"/>
      <p:bldP spid="252931" grpId="0"/>
      <p:bldP spid="252932" grpId="0"/>
      <p:bldP spid="252933" grpId="0"/>
      <p:bldP spid="252934" grpId="0"/>
    </p:bldLst>
  </p:timing>
</p:sld>
</file>

<file path=ppt/theme/theme1.xml><?xml version="1.0" encoding="utf-8"?>
<a:theme xmlns:a="http://schemas.openxmlformats.org/drawingml/2006/main" name="1_Apresentação2">
  <a:themeElements>
    <a:clrScheme name="1_Apresentação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Apresentação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Apresentação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presentação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presentação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presentação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presentação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presentação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presentação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presentação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presentação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presentação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presentação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presentação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1446</TotalTime>
  <Words>1286</Words>
  <Application>Microsoft Office PowerPoint</Application>
  <PresentationFormat>Apresentação na tela (4:3)</PresentationFormat>
  <Paragraphs>226</Paragraphs>
  <Slides>43</Slides>
  <Notes>10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43</vt:i4>
      </vt:variant>
    </vt:vector>
  </HeadingPairs>
  <TitlesOfParts>
    <vt:vector size="48" baseType="lpstr">
      <vt:lpstr>Arial</vt:lpstr>
      <vt:lpstr>Calibri</vt:lpstr>
      <vt:lpstr>Times New Roman</vt:lpstr>
      <vt:lpstr>Wingdings</vt:lpstr>
      <vt:lpstr>1_Apresentação2</vt:lpstr>
      <vt:lpstr>OFICINA DE PRODUÇÃO DE ARTIGOS CIENTÍFICOS</vt:lpstr>
      <vt:lpstr>Apresentação do PowerPoint</vt:lpstr>
      <vt:lpstr>Apresentação do PowerPoint</vt:lpstr>
      <vt:lpstr>MÓDULO 1</vt:lpstr>
      <vt:lpstr>OBJETIVO</vt:lpstr>
      <vt:lpstr>CONCEITO DE ARTIGO CIENTÍFICO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Discussão e Resultados</vt:lpstr>
      <vt:lpstr>Considerações Finais</vt:lpstr>
      <vt:lpstr>Referências Bibliográficas</vt:lpstr>
      <vt:lpstr>ORGANIZAÇÃO GERAL DO ARTIGO CIENTÍFICO</vt:lpstr>
      <vt:lpstr>OBSERVAÇÃO IMPORTANTE</vt:lpstr>
      <vt:lpstr>RESUMO </vt:lpstr>
      <vt:lpstr>PALAVRAS-CHAVE (OU UNITERMOS)</vt:lpstr>
      <vt:lpstr>ABSTRACT E KEYWORDS</vt:lpstr>
      <vt:lpstr>INTRODUÇÃO</vt:lpstr>
      <vt:lpstr>FORMULAÇÃO DE QUESTÕES  DE PESQUISA</vt:lpstr>
      <vt:lpstr> FORMULAÇÃO DOS  OBJETIVOS DE PESQUISA </vt:lpstr>
      <vt:lpstr>REVISÃO DA LITERATURA:  ESTADO DE ARTE</vt:lpstr>
      <vt:lpstr>MATERIAIS E MÉTODOS/METODOLOGIA</vt:lpstr>
      <vt:lpstr>ITENS A SEREM OBSERVADOS</vt:lpstr>
      <vt:lpstr>    RESULTADOS E DISCUSSÕES</vt:lpstr>
      <vt:lpstr>CONCLUSÃO</vt:lpstr>
      <vt:lpstr>REFERÊNCIAS</vt:lpstr>
      <vt:lpstr>Lembre-se</vt:lpstr>
      <vt:lpstr>REFERÊNCIAS</vt:lpstr>
      <vt:lpstr>Atividade: avaliação de um artigo científico</vt:lpstr>
      <vt:lpstr>MÓDULO 2</vt:lpstr>
      <vt:lpstr>SUBMISSÃO</vt:lpstr>
      <vt:lpstr>SUBMISSÃO</vt:lpstr>
      <vt:lpstr>EXEMPLO 1</vt:lpstr>
      <vt:lpstr>EXEMPLO 2</vt:lpstr>
      <vt:lpstr>EXEMPLO 3</vt:lpstr>
      <vt:lpstr>EXEMPLO 3</vt:lpstr>
      <vt:lpstr>Apresentação do PowerPoint</vt:lpstr>
      <vt:lpstr>Atividade: análise de linha editorial de revista</vt:lpstr>
    </vt:vector>
  </TitlesOfParts>
  <Company>Universidade de Taubaté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Espaço e cultura</dc:title>
  <dc:creator>UNITAU</dc:creator>
  <cp:lastModifiedBy>Herbert Schutzer</cp:lastModifiedBy>
  <cp:revision>223</cp:revision>
  <dcterms:created xsi:type="dcterms:W3CDTF">2008-03-06T19:14:42Z</dcterms:created>
  <dcterms:modified xsi:type="dcterms:W3CDTF">2015-09-17T16:38:10Z</dcterms:modified>
</cp:coreProperties>
</file>